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
  </p:notesMasterIdLst>
  <p:sldIdLst>
    <p:sldId id="487" r:id="rId2"/>
    <p:sldId id="500" r:id="rId3"/>
    <p:sldId id="494" r:id="rId4"/>
    <p:sldId id="495" r:id="rId5"/>
    <p:sldId id="496" r:id="rId6"/>
    <p:sldId id="502" r:id="rId7"/>
    <p:sldId id="497" r:id="rId8"/>
    <p:sldId id="498" r:id="rId9"/>
    <p:sldId id="49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夏纪军" initials="a" lastIdx="0" clrIdx="0">
    <p:extLst>
      <p:ext uri="{19B8F6BF-5375-455C-9EA6-DF929625EA0E}">
        <p15:presenceInfo xmlns:p15="http://schemas.microsoft.com/office/powerpoint/2012/main" userId="夏纪军"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43"/>
  </p:normalViewPr>
  <p:slideViewPr>
    <p:cSldViewPr snapToGrid="0" snapToObjects="1">
      <p:cViewPr varScale="1">
        <p:scale>
          <a:sx n="94" d="100"/>
          <a:sy n="94" d="100"/>
        </p:scale>
        <p:origin x="274" y="86"/>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F9F6F6-76CF-1F45-8536-C45939A9C86C}" type="datetimeFigureOut">
              <a:rPr kumimoji="1" lang="zh-CN" altLang="en-US" smtClean="0"/>
              <a:pPr/>
              <a:t>2021/2/14</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C81700-08FB-3E46-BB82-3C7619D9167B}" type="slidenum">
              <a:rPr kumimoji="1" lang="zh-CN" altLang="en-US" smtClean="0"/>
              <a:pPr/>
              <a:t>‹#›</a:t>
            </a:fld>
            <a:endParaRPr kumimoji="1" lang="zh-CN" altLang="en-US"/>
          </a:p>
        </p:txBody>
      </p:sp>
    </p:spTree>
    <p:extLst>
      <p:ext uri="{BB962C8B-B14F-4D97-AF65-F5344CB8AC3E}">
        <p14:creationId xmlns:p14="http://schemas.microsoft.com/office/powerpoint/2010/main" val="1173661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0962B14A-93A4-478D-BEF3-9B3C894F145D}" type="datetime1">
              <a:rPr lang="zh-CN" altLang="en-US" smtClean="0"/>
              <a:pPr/>
              <a:t>2021/2/14</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B80BD365-6CCE-4CE4-AFF9-7D09853DB7ED}" type="datetime1">
              <a:rPr lang="zh-CN" altLang="en-US" smtClean="0"/>
              <a:pPr/>
              <a:t>2021/2/14</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和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F619A85-CF29-46F2-8A80-139DCC91A448}" type="datetime1">
              <a:rPr lang="zh-CN" altLang="en-US" smtClean="0"/>
              <a:pPr/>
              <a:t>2021/2/14</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b="1"/>
            </a:lvl1p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defRPr sz="2800" b="1"/>
            </a:lvl1pPr>
            <a:lvl2pPr>
              <a:defRPr sz="2400"/>
            </a:lvl2pPr>
            <a:lvl3pPr>
              <a:defRPr sz="2400"/>
            </a:lvl3pPr>
            <a:lvl4pPr>
              <a:defRPr sz="2400"/>
            </a:lvl4pPr>
            <a:lvl5pPr>
              <a:defRPr sz="2400"/>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DD8343D0-F2BF-46FB-86AC-BE57FB2D9774}" type="datetime1">
              <a:rPr lang="zh-CN" altLang="en-US" smtClean="0"/>
              <a:pPr/>
              <a:t>2021/2/14</a:t>
            </a:fld>
            <a:endParaRPr lang="en-US" dirty="0"/>
          </a:p>
        </p:txBody>
      </p:sp>
      <p:sp>
        <p:nvSpPr>
          <p:cNvPr id="5" name="Footer Placeholder 4"/>
          <p:cNvSpPr>
            <a:spLocks noGrp="1"/>
          </p:cNvSpPr>
          <p:nvPr>
            <p:ph type="ftr" sz="quarter" idx="11"/>
          </p:nvPr>
        </p:nvSpPr>
        <p:spPr/>
        <p:txBody>
          <a:bodyPr/>
          <a:lstStyle/>
          <a:p>
            <a:r>
              <a:rPr lang="zh-CN" altLang="en-US" smtClean="0"/>
              <a:t>课程思政</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D4EA9DB8-6780-49D6-90AC-E3490316475D}" type="datetime1">
              <a:rPr lang="zh-CN" altLang="en-US" smtClean="0"/>
              <a:pPr/>
              <a:t>2021/2/14</a:t>
            </a:fld>
            <a:endParaRPr lang="en-US" dirty="0"/>
          </a:p>
        </p:txBody>
      </p:sp>
      <p:sp>
        <p:nvSpPr>
          <p:cNvPr id="6" name="Footer Placeholder 5"/>
          <p:cNvSpPr>
            <a:spLocks noGrp="1"/>
          </p:cNvSpPr>
          <p:nvPr>
            <p:ph type="ftr" sz="quarter" idx="11"/>
          </p:nvPr>
        </p:nvSpPr>
        <p:spPr/>
        <p:txBody>
          <a:body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9728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1792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D47E9D7C-7534-4DF0-94D5-A3E569C0EE28}" type="datetime1">
              <a:rPr lang="zh-CN" altLang="en-US" smtClean="0"/>
              <a:pPr/>
              <a:t>2021/2/14</a:t>
            </a:fld>
            <a:endParaRPr lang="en-US" dirty="0"/>
          </a:p>
        </p:txBody>
      </p:sp>
      <p:sp>
        <p:nvSpPr>
          <p:cNvPr id="8" name="Footer Placeholder 7"/>
          <p:cNvSpPr>
            <a:spLocks noGrp="1"/>
          </p:cNvSpPr>
          <p:nvPr>
            <p:ph type="ftr" sz="quarter" idx="11"/>
          </p:nvPr>
        </p:nvSpPr>
        <p:spPr/>
        <p:txBody>
          <a:bodyPr/>
          <a:lstStyle/>
          <a:p>
            <a:r>
              <a:rPr lang="zh-CN" altLang="en-US" smtClean="0"/>
              <a:t>课程思政</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246FD35-EBCC-492F-AA13-B840F1E1632A}" type="datetime1">
              <a:rPr lang="zh-CN" altLang="en-US" smtClean="0"/>
              <a:pPr/>
              <a:t>2021/2/14</a:t>
            </a:fld>
            <a:endParaRPr lang="en-US" dirty="0"/>
          </a:p>
        </p:txBody>
      </p:sp>
      <p:sp>
        <p:nvSpPr>
          <p:cNvPr id="4" name="Footer Placeholder 3"/>
          <p:cNvSpPr>
            <a:spLocks noGrp="1"/>
          </p:cNvSpPr>
          <p:nvPr>
            <p:ph type="ftr" sz="quarter" idx="11"/>
          </p:nvPr>
        </p:nvSpPr>
        <p:spPr/>
        <p:txBody>
          <a:bodyPr/>
          <a:lstStyle/>
          <a:p>
            <a:r>
              <a:rPr lang="zh-CN" altLang="en-US" smtClean="0"/>
              <a:t>课程思政</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35D8556-1250-45DA-996C-159C39C4F194}" type="datetime1">
              <a:rPr lang="zh-CN" altLang="en-US" smtClean="0"/>
              <a:pPr/>
              <a:t>2021/2/14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zh-CN" altLang="en-US" smtClean="0"/>
              <a:t>课程思政</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2E007CE-1D78-45A8-A6CC-186991F75EF5}" type="datetime1">
              <a:rPr lang="zh-CN" altLang="en-US" smtClean="0"/>
              <a:pPr/>
              <a:t>2021/2/14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solidFill>
            <a:schemeClr val="accent3"/>
          </a:solid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将图片拖动到占位符，或单击添加图标</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B900328-6E9E-4B1E-B225-F74903DC5A23}" type="datetime1">
              <a:rPr lang="zh-CN" altLang="en-US" smtClean="0"/>
              <a:pPr/>
              <a:t>2021/2/14</a:t>
            </a:fld>
            <a:endParaRPr lang="en-US" dirty="0"/>
          </a:p>
        </p:txBody>
      </p:sp>
      <p:sp>
        <p:nvSpPr>
          <p:cNvPr id="6" name="Footer Placeholder 5"/>
          <p:cNvSpPr>
            <a:spLocks noGrp="1"/>
          </p:cNvSpPr>
          <p:nvPr>
            <p:ph type="ftr" sz="quarter" idx="11"/>
          </p:nvPr>
        </p:nvSpPr>
        <p:spPr/>
        <p:txBody>
          <a:bodyPr/>
          <a:lstStyle/>
          <a:p>
            <a:r>
              <a:rPr lang="zh-CN" altLang="en-US" smtClean="0"/>
              <a:t>课程思政</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3C14C48-938C-40F8-9646-BE9660ED8A9D}" type="datetime1">
              <a:rPr lang="zh-CN" altLang="en-US" smtClean="0"/>
              <a:pPr/>
              <a:t>2021/2/14</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zh-CN" altLang="en-US" smtClean="0"/>
              <a:t>课程思政</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50259" y="286603"/>
            <a:ext cx="10497669" cy="1309115"/>
          </a:xfrm>
        </p:spPr>
        <p:txBody>
          <a:bodyPr>
            <a:normAutofit/>
          </a:bodyPr>
          <a:lstStyle/>
          <a:p>
            <a:pPr algn="ctr"/>
            <a:r>
              <a:rPr lang="zh-CN" altLang="en-US" sz="4000" dirty="0" smtClean="0"/>
              <a:t>案例一： </a:t>
            </a:r>
            <a:r>
              <a:rPr lang="zh-CN" altLang="en-US" sz="4000" dirty="0" smtClean="0"/>
              <a:t>人力资本历史</a:t>
            </a:r>
            <a:r>
              <a:rPr lang="zh-CN" altLang="en-US" sz="4000" dirty="0"/>
              <a:t>积累与中国工业化道路</a:t>
            </a:r>
            <a:endParaRPr lang="en-US" altLang="zh-CN" sz="4000" dirty="0"/>
          </a:p>
        </p:txBody>
      </p:sp>
      <p:sp>
        <p:nvSpPr>
          <p:cNvPr id="3" name="内容占位符 2"/>
          <p:cNvSpPr>
            <a:spLocks noGrp="1"/>
          </p:cNvSpPr>
          <p:nvPr>
            <p:ph idx="1"/>
          </p:nvPr>
        </p:nvSpPr>
        <p:spPr>
          <a:xfrm>
            <a:off x="788894" y="1703293"/>
            <a:ext cx="10936941" cy="4756491"/>
          </a:xfrm>
        </p:spPr>
        <p:txBody>
          <a:bodyPr>
            <a:normAutofit fontScale="85000" lnSpcReduction="20000"/>
          </a:bodyPr>
          <a:lstStyle/>
          <a:p>
            <a:pPr marL="342900" indent="-342900">
              <a:lnSpc>
                <a:spcPct val="150000"/>
              </a:lnSpc>
            </a:pPr>
            <a:r>
              <a:rPr kumimoji="1" lang="zh-CN" altLang="en-US" b="1" dirty="0" smtClean="0">
                <a:solidFill>
                  <a:srgbClr val="FF0000"/>
                </a:solidFill>
              </a:rPr>
              <a:t>专业知识</a:t>
            </a:r>
            <a:r>
              <a:rPr kumimoji="1" lang="zh-CN" altLang="en-US" b="1" dirty="0">
                <a:solidFill>
                  <a:srgbClr val="FF0000"/>
                </a:solidFill>
              </a:rPr>
              <a:t>点</a:t>
            </a:r>
            <a:r>
              <a:rPr kumimoji="1" lang="zh-CN" altLang="en-US" dirty="0" smtClean="0">
                <a:solidFill>
                  <a:srgbClr val="FF0000"/>
                </a:solidFill>
              </a:rPr>
              <a:t>：</a:t>
            </a:r>
            <a:r>
              <a:rPr lang="zh-CN" altLang="zh-CN" sz="2400" dirty="0"/>
              <a:t>人力资本、</a:t>
            </a:r>
            <a:r>
              <a:rPr lang="zh-CN" altLang="zh-CN" sz="2400" dirty="0"/>
              <a:t>工业革命</a:t>
            </a:r>
            <a:r>
              <a:rPr lang="zh-CN" altLang="en-US" sz="2400" dirty="0"/>
              <a:t>；</a:t>
            </a:r>
            <a:r>
              <a:rPr lang="zh-CN" altLang="zh-CN" sz="2400" dirty="0"/>
              <a:t>人力</a:t>
            </a:r>
            <a:r>
              <a:rPr lang="zh-CN" altLang="zh-CN" sz="2400" dirty="0"/>
              <a:t>资本</a:t>
            </a:r>
            <a:r>
              <a:rPr lang="zh-CN" altLang="en-US" sz="2400" dirty="0"/>
              <a:t>积累</a:t>
            </a:r>
            <a:r>
              <a:rPr lang="zh-CN" altLang="zh-CN" sz="2400" dirty="0"/>
              <a:t>与</a:t>
            </a:r>
            <a:r>
              <a:rPr lang="zh-CN" altLang="zh-CN" sz="2400" dirty="0"/>
              <a:t>工业化之间的</a:t>
            </a:r>
            <a:r>
              <a:rPr lang="zh-CN" altLang="zh-CN" sz="2400" dirty="0"/>
              <a:t>关系</a:t>
            </a:r>
            <a:endParaRPr lang="en-US" altLang="zh-CN" sz="2400" dirty="0"/>
          </a:p>
          <a:p>
            <a:pPr marL="342900" indent="-342900">
              <a:lnSpc>
                <a:spcPct val="150000"/>
              </a:lnSpc>
            </a:pPr>
            <a:r>
              <a:rPr kumimoji="1" lang="zh-CN" altLang="en-US" b="1" dirty="0" smtClean="0">
                <a:solidFill>
                  <a:srgbClr val="FF0000"/>
                </a:solidFill>
              </a:rPr>
              <a:t>思政元素：</a:t>
            </a:r>
            <a:endParaRPr kumimoji="1" lang="en-US" altLang="zh-CN" b="1" dirty="0" smtClean="0">
              <a:solidFill>
                <a:srgbClr val="FF0000"/>
              </a:solidFill>
            </a:endParaRPr>
          </a:p>
          <a:p>
            <a:pPr marL="1080000" lvl="1" indent="-342900">
              <a:lnSpc>
                <a:spcPct val="150000"/>
              </a:lnSpc>
            </a:pPr>
            <a:r>
              <a:rPr lang="zh-CN" altLang="zh-CN" b="1" dirty="0"/>
              <a:t>国情教育：理解中国长期经济发展；</a:t>
            </a:r>
            <a:endParaRPr lang="en-US" altLang="zh-CN" b="1" dirty="0"/>
          </a:p>
          <a:p>
            <a:pPr marL="1080000" lvl="1" indent="-342900">
              <a:lnSpc>
                <a:spcPct val="150000"/>
              </a:lnSpc>
            </a:pPr>
            <a:r>
              <a:rPr lang="zh-CN" altLang="en-US" b="1" dirty="0" smtClean="0"/>
              <a:t>经济学的</a:t>
            </a:r>
            <a:r>
              <a:rPr lang="zh-CN" altLang="zh-CN" b="1" dirty="0" smtClean="0"/>
              <a:t>历史视野：</a:t>
            </a:r>
            <a:r>
              <a:rPr lang="zh-CN" altLang="zh-CN" b="1" dirty="0"/>
              <a:t>理解中国经济发展历史</a:t>
            </a:r>
            <a:r>
              <a:rPr lang="zh-CN" altLang="zh-CN" b="1" dirty="0" smtClean="0"/>
              <a:t>源泉</a:t>
            </a:r>
            <a:r>
              <a:rPr lang="zh-CN" altLang="en-US" b="1" dirty="0" smtClean="0"/>
              <a:t>；</a:t>
            </a:r>
            <a:endParaRPr lang="en-US" altLang="zh-CN" b="1" dirty="0" smtClean="0"/>
          </a:p>
          <a:p>
            <a:pPr marL="1080000" lvl="1" indent="-342900">
              <a:lnSpc>
                <a:spcPct val="150000"/>
              </a:lnSpc>
            </a:pPr>
            <a:r>
              <a:rPr lang="zh-CN" altLang="zh-CN" b="1" dirty="0"/>
              <a:t>道路自信、理论自信：理解中国经济发展的独特道路</a:t>
            </a:r>
            <a:endParaRPr kumimoji="1" lang="en-US" altLang="zh-CN" dirty="0" smtClean="0"/>
          </a:p>
          <a:p>
            <a:pPr marL="342900" indent="-342900">
              <a:lnSpc>
                <a:spcPct val="150000"/>
              </a:lnSpc>
            </a:pPr>
            <a:r>
              <a:rPr kumimoji="1" lang="zh-CN" altLang="en-US" dirty="0" smtClean="0"/>
              <a:t>案例资料</a:t>
            </a:r>
            <a:endParaRPr kumimoji="1" lang="en-US" altLang="zh-CN" dirty="0" smtClean="0"/>
          </a:p>
          <a:p>
            <a:pPr marL="1080000" lvl="1" indent="-342900">
              <a:lnSpc>
                <a:spcPct val="150000"/>
              </a:lnSpc>
              <a:spcBef>
                <a:spcPts val="0"/>
              </a:spcBef>
              <a:spcAft>
                <a:spcPts val="0"/>
              </a:spcAft>
            </a:pPr>
            <a:r>
              <a:rPr lang="zh-CN" altLang="zh-CN" sz="2200" dirty="0"/>
              <a:t>李伯</a:t>
            </a:r>
            <a:r>
              <a:rPr lang="zh-CN" altLang="zh-CN" sz="2200" dirty="0"/>
              <a:t>重</a:t>
            </a:r>
            <a:r>
              <a:rPr lang="zh-CN" altLang="en-US" sz="2200" dirty="0"/>
              <a:t>，</a:t>
            </a:r>
            <a:r>
              <a:rPr lang="en-US" altLang="zh-CN" sz="2200" dirty="0"/>
              <a:t>2020</a:t>
            </a:r>
            <a:r>
              <a:rPr lang="zh-CN" altLang="zh-CN" sz="2200" dirty="0"/>
              <a:t>：</a:t>
            </a:r>
            <a:r>
              <a:rPr lang="zh-CN" altLang="zh-CN" sz="2200" dirty="0"/>
              <a:t>《全球史视野中的中国经济变化与对外贸易之间的关系》</a:t>
            </a:r>
            <a:r>
              <a:rPr lang="zh-CN" altLang="en-US" sz="2200" dirty="0" smtClean="0"/>
              <a:t>；</a:t>
            </a:r>
            <a:endParaRPr lang="en-US" altLang="zh-CN" sz="2200" dirty="0" smtClean="0"/>
          </a:p>
          <a:p>
            <a:pPr marL="1080000" lvl="1" indent="-342900">
              <a:lnSpc>
                <a:spcPct val="150000"/>
              </a:lnSpc>
              <a:spcBef>
                <a:spcPts val="0"/>
              </a:spcBef>
              <a:spcAft>
                <a:spcPts val="0"/>
              </a:spcAft>
            </a:pPr>
            <a:r>
              <a:rPr lang="zh-CN" altLang="zh-CN" dirty="0"/>
              <a:t>徐毅、巴斯</a:t>
            </a:r>
            <a:r>
              <a:rPr lang="en-US" altLang="zh-CN" dirty="0"/>
              <a:t>.</a:t>
            </a:r>
            <a:r>
              <a:rPr lang="zh-CN" altLang="zh-CN" dirty="0" smtClean="0"/>
              <a:t>范鲁文</a:t>
            </a:r>
            <a:r>
              <a:rPr lang="zh-CN" altLang="en-US" dirty="0" smtClean="0"/>
              <a:t>，</a:t>
            </a:r>
            <a:r>
              <a:rPr lang="en-US" altLang="zh-CN" dirty="0" smtClean="0"/>
              <a:t>2016</a:t>
            </a:r>
            <a:r>
              <a:rPr lang="zh-CN" altLang="zh-CN" dirty="0" smtClean="0"/>
              <a:t>：</a:t>
            </a:r>
            <a:r>
              <a:rPr lang="zh-CN" altLang="zh-CN" dirty="0"/>
              <a:t>《中国工业的长期表现及其全球比较（</a:t>
            </a:r>
            <a:r>
              <a:rPr lang="en-US" altLang="zh-CN" dirty="0"/>
              <a:t>1850-2012</a:t>
            </a:r>
            <a:r>
              <a:rPr lang="zh-CN" altLang="zh-CN" dirty="0" smtClean="0"/>
              <a:t>）》</a:t>
            </a:r>
            <a:r>
              <a:rPr lang="zh-CN" altLang="en-US" dirty="0" smtClean="0"/>
              <a:t>；</a:t>
            </a:r>
            <a:endParaRPr lang="en-US" altLang="zh-CN" dirty="0" smtClean="0"/>
          </a:p>
          <a:p>
            <a:pPr marL="1080000" lvl="1" indent="-342900">
              <a:lnSpc>
                <a:spcPct val="150000"/>
              </a:lnSpc>
              <a:spcBef>
                <a:spcPts val="0"/>
              </a:spcBef>
              <a:spcAft>
                <a:spcPts val="0"/>
              </a:spcAft>
            </a:pPr>
            <a:r>
              <a:rPr lang="zh-CN" altLang="zh-CN" dirty="0"/>
              <a:t>格里高利</a:t>
            </a:r>
            <a:r>
              <a:rPr lang="en-US" altLang="zh-CN" dirty="0"/>
              <a:t>. </a:t>
            </a:r>
            <a:r>
              <a:rPr lang="zh-CN" altLang="zh-CN" dirty="0" smtClean="0"/>
              <a:t>克拉克</a:t>
            </a:r>
            <a:r>
              <a:rPr lang="zh-CN" altLang="en-US" dirty="0" smtClean="0"/>
              <a:t>，</a:t>
            </a:r>
            <a:r>
              <a:rPr lang="en-US" altLang="zh-CN" dirty="0" smtClean="0"/>
              <a:t>2009</a:t>
            </a:r>
            <a:r>
              <a:rPr lang="zh-CN" altLang="zh-CN" dirty="0" smtClean="0"/>
              <a:t>：</a:t>
            </a:r>
            <a:r>
              <a:rPr lang="zh-CN" altLang="zh-CN" dirty="0"/>
              <a:t>《应该读点经济史：一部世界经济简史》</a:t>
            </a:r>
            <a:endParaRPr lang="en-US" altLang="zh-CN" sz="2200" dirty="0"/>
          </a:p>
        </p:txBody>
      </p:sp>
      <p:sp>
        <p:nvSpPr>
          <p:cNvPr id="4" name="日期占位符 3"/>
          <p:cNvSpPr>
            <a:spLocks noGrp="1"/>
          </p:cNvSpPr>
          <p:nvPr>
            <p:ph type="dt" sz="half" idx="10"/>
          </p:nvPr>
        </p:nvSpPr>
        <p:spPr/>
        <p:txBody>
          <a:bodyPr/>
          <a:lstStyle/>
          <a:p>
            <a:fld id="{E6069390-FA8E-44BD-A387-1C0EDE6FE1E8}"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幻灯片编号占位符 5"/>
          <p:cNvSpPr>
            <a:spLocks noGrp="1"/>
          </p:cNvSpPr>
          <p:nvPr>
            <p:ph type="sldNum" sz="quarter" idx="12"/>
          </p:nvPr>
        </p:nvSpPr>
        <p:spPr/>
        <p:txBody>
          <a:bodyPr/>
          <a:lstStyle/>
          <a:p>
            <a:fld id="{6113E31D-E2AB-40D1-8B51-AFA5AFEF393A}" type="slidenum">
              <a:rPr lang="en-US" smtClean="0"/>
              <a:pPr/>
              <a:t>1</a:t>
            </a:fld>
            <a:endParaRPr lang="en-US" dirty="0"/>
          </a:p>
        </p:txBody>
      </p:sp>
      <p:sp>
        <p:nvSpPr>
          <p:cNvPr id="7"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1200" b="1" i="0" u="none" strike="noStrike" cap="none" normalizeH="0" baseline="0" smtClean="0">
                <a:ln>
                  <a:noFill/>
                </a:ln>
                <a:solidFill>
                  <a:schemeClr val="tx1"/>
                </a:solidFill>
                <a:effectLst/>
                <a:latin typeface="Arial" panose="020B0604020202020204" pitchFamily="34" charset="0"/>
                <a:ea typeface="楷体_GB2312"/>
                <a:cs typeface="Times New Roman" panose="02020603050405020304" pitchFamily="18" charset="0"/>
              </a:rPr>
              <a:t>道路自信、理论自信：理解中国经济发展的独特道路</a:t>
            </a:r>
            <a:r>
              <a:rPr kumimoji="0" lang="zh-CN" altLang="en-US" sz="800" b="0" i="0" u="none" strike="noStrike" cap="none" normalizeH="0" baseline="0" smtClean="0">
                <a:ln>
                  <a:noFill/>
                </a:ln>
                <a:solidFill>
                  <a:schemeClr val="tx1"/>
                </a:solidFill>
                <a:effectLst/>
                <a:latin typeface="Arial" panose="020B0604020202020204" pitchFamily="34" charset="0"/>
              </a:rPr>
              <a:t> </a:t>
            </a:r>
            <a:endParaRPr kumimoji="0" lang="zh-CN"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24995802"/>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4"/>
            <a:ext cx="10058400" cy="1273256"/>
          </a:xfrm>
        </p:spPr>
        <p:txBody>
          <a:bodyPr>
            <a:normAutofit/>
          </a:bodyPr>
          <a:lstStyle/>
          <a:p>
            <a:pPr algn="ctr"/>
            <a:r>
              <a:rPr lang="zh-CN" altLang="zh-CN" sz="3600" dirty="0">
                <a:solidFill>
                  <a:srgbClr val="7030A0"/>
                </a:solidFill>
              </a:rPr>
              <a:t>人力资本与工业化之间的关系</a:t>
            </a:r>
          </a:p>
        </p:txBody>
      </p:sp>
      <p:sp>
        <p:nvSpPr>
          <p:cNvPr id="3" name="内容占位符 2"/>
          <p:cNvSpPr>
            <a:spLocks noGrp="1"/>
          </p:cNvSpPr>
          <p:nvPr>
            <p:ph idx="1"/>
          </p:nvPr>
        </p:nvSpPr>
        <p:spPr>
          <a:xfrm>
            <a:off x="914399" y="1748118"/>
            <a:ext cx="10551459" cy="4643717"/>
          </a:xfrm>
        </p:spPr>
        <p:txBody>
          <a:bodyPr>
            <a:normAutofit/>
          </a:bodyPr>
          <a:lstStyle/>
          <a:p>
            <a:pPr marL="391146" indent="-391146" defTabSz="1043056">
              <a:lnSpc>
                <a:spcPct val="120000"/>
              </a:lnSpc>
              <a:spcBef>
                <a:spcPct val="20000"/>
              </a:spcBef>
              <a:buFont typeface="Wingdings" panose="05000000000000000000" pitchFamily="2" charset="2"/>
              <a:buChar char="Ø"/>
            </a:pPr>
            <a:r>
              <a:rPr lang="zh-CN" altLang="zh-CN" dirty="0">
                <a:solidFill>
                  <a:schemeClr val="tx1"/>
                </a:solidFill>
                <a:latin typeface="微软雅黑" pitchFamily="34" charset="-122"/>
                <a:ea typeface="微软雅黑" pitchFamily="34" charset="-122"/>
              </a:rPr>
              <a:t>（一）工业化生产需要高质量的劳动力</a:t>
            </a:r>
          </a:p>
          <a:p>
            <a:pPr marL="391146" indent="-391146" defTabSz="1043056">
              <a:lnSpc>
                <a:spcPct val="13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工业革命带来的新技术对劳动力的分工提出了更高的要求，而且对劳动力错误率的控制也加强了</a:t>
            </a:r>
            <a:r>
              <a:rPr lang="zh-CN" altLang="zh-CN" sz="2600" b="0" dirty="0">
                <a:solidFill>
                  <a:schemeClr val="tx1"/>
                </a:solidFill>
                <a:latin typeface="微软雅黑" pitchFamily="34" charset="-122"/>
                <a:ea typeface="微软雅黑" pitchFamily="34" charset="-122"/>
              </a:rPr>
              <a:t>。</a:t>
            </a:r>
            <a:r>
              <a:rPr lang="zh-CN" altLang="zh-CN" sz="2600" b="0" dirty="0">
                <a:solidFill>
                  <a:schemeClr val="tx1"/>
                </a:solidFill>
                <a:latin typeface="微软雅黑" pitchFamily="34" charset="-122"/>
                <a:ea typeface="微软雅黑" pitchFamily="34" charset="-122"/>
              </a:rPr>
              <a:t>以英国的陶瓷业为例，到</a:t>
            </a:r>
            <a:r>
              <a:rPr lang="en-US" altLang="zh-CN" sz="2600" b="0" dirty="0">
                <a:solidFill>
                  <a:schemeClr val="tx1"/>
                </a:solidFill>
                <a:latin typeface="微软雅黑" pitchFamily="34" charset="-122"/>
                <a:ea typeface="微软雅黑" pitchFamily="34" charset="-122"/>
              </a:rPr>
              <a:t>19 </a:t>
            </a:r>
            <a:r>
              <a:rPr lang="zh-CN" altLang="zh-CN" sz="2600" b="0" dirty="0">
                <a:solidFill>
                  <a:schemeClr val="tx1"/>
                </a:solidFill>
                <a:latin typeface="微软雅黑" pitchFamily="34" charset="-122"/>
                <a:ea typeface="微软雅黑" pitchFamily="34" charset="-122"/>
              </a:rPr>
              <a:t>世纪，劳动力分工中出现了</a:t>
            </a:r>
            <a:r>
              <a:rPr lang="en-US" altLang="zh-CN" sz="2600" b="0" dirty="0">
                <a:solidFill>
                  <a:schemeClr val="tx1"/>
                </a:solidFill>
                <a:latin typeface="微软雅黑" pitchFamily="34" charset="-122"/>
                <a:ea typeface="微软雅黑" pitchFamily="34" charset="-122"/>
              </a:rPr>
              <a:t>29 </a:t>
            </a:r>
            <a:r>
              <a:rPr lang="zh-CN" altLang="zh-CN" sz="2600" b="0" dirty="0">
                <a:solidFill>
                  <a:schemeClr val="tx1"/>
                </a:solidFill>
                <a:latin typeface="微软雅黑" pitchFamily="34" charset="-122"/>
                <a:ea typeface="微软雅黑" pitchFamily="34" charset="-122"/>
              </a:rPr>
              <a:t>个不同的步骤</a:t>
            </a:r>
            <a:r>
              <a:rPr lang="zh-CN" altLang="zh-CN" sz="2600" b="0" dirty="0">
                <a:solidFill>
                  <a:schemeClr val="tx1"/>
                </a:solidFill>
                <a:latin typeface="微软雅黑" pitchFamily="34" charset="-122"/>
                <a:ea typeface="微软雅黑" pitchFamily="34" charset="-122"/>
              </a:rPr>
              <a:t>。</a:t>
            </a:r>
            <a:endParaRPr lang="en-US" altLang="zh-CN" sz="2600" b="0" dirty="0">
              <a:solidFill>
                <a:schemeClr val="tx1"/>
              </a:solidFill>
              <a:latin typeface="微软雅黑" pitchFamily="34" charset="-122"/>
              <a:ea typeface="微软雅黑" pitchFamily="34" charset="-122"/>
            </a:endParaRPr>
          </a:p>
          <a:p>
            <a:pPr marL="900000" indent="-391146" defTabSz="1043056">
              <a:lnSpc>
                <a:spcPct val="130000"/>
              </a:lnSpc>
              <a:spcBef>
                <a:spcPct val="20000"/>
              </a:spcBef>
              <a:buFont typeface="Wingdings" panose="05000000000000000000" pitchFamily="2" charset="2"/>
              <a:buChar char="Ø"/>
            </a:pPr>
            <a:r>
              <a:rPr lang="zh-CN" altLang="zh-CN" sz="2400" b="0" dirty="0"/>
              <a:t>劳动力的错误率存在乘数效应：如果一个生产程序有</a:t>
            </a:r>
            <a:r>
              <a:rPr lang="en-US" altLang="zh-CN" sz="2400" b="0" dirty="0"/>
              <a:t>n </a:t>
            </a:r>
            <a:r>
              <a:rPr lang="zh-CN" altLang="zh-CN" sz="2400" b="0" dirty="0"/>
              <a:t>个步骤，每个步骤的成败会决定最终能否成功生产一个产品且每一步的出错概率为</a:t>
            </a:r>
            <a:r>
              <a:rPr lang="en-US" altLang="zh-CN" sz="2400" b="0" dirty="0"/>
              <a:t>p</a:t>
            </a:r>
            <a:r>
              <a:rPr lang="zh-CN" altLang="zh-CN" sz="2400" b="0" dirty="0"/>
              <a:t>，那么，能成功生产出产品的概率为（</a:t>
            </a:r>
            <a:r>
              <a:rPr lang="en-US" altLang="zh-CN" sz="2400" b="0" dirty="0"/>
              <a:t>1-p</a:t>
            </a:r>
            <a:r>
              <a:rPr lang="zh-CN" altLang="zh-CN" sz="2400" b="0" dirty="0"/>
              <a:t>）</a:t>
            </a:r>
            <a:r>
              <a:rPr lang="en-US" altLang="zh-CN" sz="2400" b="0" baseline="30000" dirty="0"/>
              <a:t>n</a:t>
            </a:r>
            <a:r>
              <a:rPr lang="en-US" altLang="zh-CN" sz="2400" b="0" dirty="0"/>
              <a:t> </a:t>
            </a:r>
            <a:r>
              <a:rPr lang="zh-CN" altLang="zh-CN" sz="2400" b="0" dirty="0"/>
              <a:t>。假设每个步骤的出错率为</a:t>
            </a:r>
            <a:r>
              <a:rPr lang="en-US" altLang="zh-CN" sz="2400" b="0" dirty="0"/>
              <a:t>p=0.1 </a:t>
            </a:r>
            <a:r>
              <a:rPr lang="zh-CN" altLang="zh-CN" sz="2400" b="0" dirty="0"/>
              <a:t>，一共有</a:t>
            </a:r>
            <a:r>
              <a:rPr lang="en-US" altLang="zh-CN" sz="2400" b="0" dirty="0"/>
              <a:t>29 </a:t>
            </a:r>
            <a:r>
              <a:rPr lang="zh-CN" altLang="zh-CN" sz="2400" b="0" dirty="0"/>
              <a:t>个步骤，那么杯子生产成功的概率就只有</a:t>
            </a:r>
            <a:r>
              <a:rPr lang="en-US" altLang="zh-CN" sz="2400" b="0" dirty="0"/>
              <a:t>0.05</a:t>
            </a:r>
            <a:r>
              <a:rPr lang="zh-CN" altLang="zh-CN" sz="2400" b="0" dirty="0"/>
              <a:t>。</a:t>
            </a:r>
            <a:endParaRPr lang="zh-CN" altLang="zh-CN" sz="2400" dirty="0"/>
          </a:p>
          <a:p>
            <a:pPr marL="391146" indent="-391146" defTabSz="1043056">
              <a:lnSpc>
                <a:spcPct val="130000"/>
              </a:lnSpc>
              <a:spcBef>
                <a:spcPct val="20000"/>
              </a:spcBef>
              <a:buFont typeface="Wingdings" panose="05000000000000000000" pitchFamily="2" charset="2"/>
              <a:buChar char="Ø"/>
            </a:pPr>
            <a:endParaRPr lang="en-US" altLang="zh-CN" sz="26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2</a:t>
            </a:fld>
            <a:endParaRPr lang="en-US" dirty="0"/>
          </a:p>
        </p:txBody>
      </p:sp>
    </p:spTree>
    <p:extLst>
      <p:ext uri="{BB962C8B-B14F-4D97-AF65-F5344CB8AC3E}">
        <p14:creationId xmlns:p14="http://schemas.microsoft.com/office/powerpoint/2010/main" val="2241950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8387" y="883903"/>
            <a:ext cx="10058400" cy="742279"/>
          </a:xfrm>
        </p:spPr>
        <p:txBody>
          <a:bodyPr>
            <a:normAutofit/>
          </a:bodyPr>
          <a:lstStyle/>
          <a:p>
            <a:pPr defTabSz="1043056">
              <a:lnSpc>
                <a:spcPct val="120000"/>
              </a:lnSpc>
              <a:spcBef>
                <a:spcPct val="20000"/>
              </a:spcBef>
              <a:spcAft>
                <a:spcPts val="200"/>
              </a:spcAft>
              <a:buSzPct val="100000"/>
            </a:pPr>
            <a:r>
              <a:rPr lang="zh-CN" altLang="zh-CN" sz="2800" dirty="0">
                <a:solidFill>
                  <a:schemeClr val="tx1"/>
                </a:solidFill>
                <a:latin typeface="微软雅黑" pitchFamily="34" charset="-122"/>
                <a:ea typeface="微软雅黑" pitchFamily="34" charset="-122"/>
                <a:cs typeface="+mn-cs"/>
              </a:rPr>
              <a:t>（</a:t>
            </a:r>
            <a:r>
              <a:rPr lang="zh-CN" altLang="zh-CN" sz="2800" dirty="0">
                <a:solidFill>
                  <a:schemeClr val="tx1"/>
                </a:solidFill>
                <a:latin typeface="微软雅黑" pitchFamily="34" charset="-122"/>
                <a:ea typeface="微软雅黑" pitchFamily="34" charset="-122"/>
                <a:cs typeface="+mn-cs"/>
              </a:rPr>
              <a:t>二）劳动力质量的提升和英国</a:t>
            </a:r>
            <a:r>
              <a:rPr lang="zh-CN" altLang="zh-CN" sz="2800" dirty="0">
                <a:solidFill>
                  <a:schemeClr val="tx1"/>
                </a:solidFill>
                <a:latin typeface="微软雅黑" pitchFamily="34" charset="-122"/>
                <a:ea typeface="微软雅黑" pitchFamily="34" charset="-122"/>
                <a:cs typeface="+mn-cs"/>
              </a:rPr>
              <a:t>工业革命</a:t>
            </a:r>
            <a:endParaRPr lang="zh-CN" altLang="en-US" sz="2800" dirty="0">
              <a:solidFill>
                <a:schemeClr val="tx1"/>
              </a:solidFill>
              <a:latin typeface="微软雅黑" pitchFamily="34" charset="-122"/>
              <a:ea typeface="微软雅黑" pitchFamily="34" charset="-122"/>
              <a:cs typeface="+mn-cs"/>
            </a:endParaRPr>
          </a:p>
        </p:txBody>
      </p:sp>
      <p:sp>
        <p:nvSpPr>
          <p:cNvPr id="3" name="内容占位符 2"/>
          <p:cNvSpPr>
            <a:spLocks noGrp="1"/>
          </p:cNvSpPr>
          <p:nvPr>
            <p:ph idx="1"/>
          </p:nvPr>
        </p:nvSpPr>
        <p:spPr>
          <a:xfrm>
            <a:off x="977153" y="1845733"/>
            <a:ext cx="10178527" cy="4286125"/>
          </a:xfrm>
        </p:spPr>
        <p:txBody>
          <a:bodyPr>
            <a:normAutofit fontScale="92500" lnSpcReduction="10000"/>
          </a:bodyPr>
          <a:lstStyle/>
          <a:p>
            <a:pPr marL="391146" indent="-391146" defTabSz="1043056">
              <a:lnSpc>
                <a:spcPct val="140000"/>
              </a:lnSpc>
              <a:spcBef>
                <a:spcPct val="20000"/>
              </a:spcBef>
              <a:buFont typeface="Wingdings" panose="05000000000000000000" pitchFamily="2" charset="2"/>
              <a:buChar char="Ø"/>
            </a:pPr>
            <a:r>
              <a:rPr lang="en-US" altLang="zh-CN" dirty="0">
                <a:solidFill>
                  <a:schemeClr val="tx1"/>
                </a:solidFill>
                <a:latin typeface="微软雅黑" pitchFamily="34" charset="-122"/>
                <a:ea typeface="微软雅黑" pitchFamily="34" charset="-122"/>
              </a:rPr>
              <a:t>1</a:t>
            </a:r>
            <a:r>
              <a:rPr lang="en-US" altLang="zh-CN" dirty="0">
                <a:solidFill>
                  <a:schemeClr val="tx1"/>
                </a:solidFill>
                <a:latin typeface="微软雅黑" pitchFamily="34" charset="-122"/>
                <a:ea typeface="微软雅黑" pitchFamily="34" charset="-122"/>
              </a:rPr>
              <a:t>.</a:t>
            </a:r>
            <a:r>
              <a:rPr lang="zh-CN" altLang="zh-CN" dirty="0">
                <a:solidFill>
                  <a:schemeClr val="tx1"/>
                </a:solidFill>
                <a:latin typeface="微软雅黑" pitchFamily="34" charset="-122"/>
                <a:ea typeface="微软雅黑" pitchFamily="34" charset="-122"/>
              </a:rPr>
              <a:t>勤勉革命</a:t>
            </a:r>
          </a:p>
          <a:p>
            <a:pPr marL="391146" indent="-391146" defTabSz="1043056">
              <a:lnSpc>
                <a:spcPct val="14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到了</a:t>
            </a:r>
            <a:r>
              <a:rPr lang="en-US" altLang="zh-CN" sz="2600" b="0" dirty="0">
                <a:solidFill>
                  <a:schemeClr val="tx1"/>
                </a:solidFill>
                <a:latin typeface="微软雅黑" pitchFamily="34" charset="-122"/>
                <a:ea typeface="微软雅黑" pitchFamily="34" charset="-122"/>
              </a:rPr>
              <a:t>17</a:t>
            </a:r>
            <a:r>
              <a:rPr lang="zh-CN" altLang="zh-CN" sz="2600" b="0" dirty="0">
                <a:solidFill>
                  <a:schemeClr val="tx1"/>
                </a:solidFill>
                <a:latin typeface="微软雅黑" pitchFamily="34" charset="-122"/>
                <a:ea typeface="微软雅黑" pitchFamily="34" charset="-122"/>
              </a:rPr>
              <a:t>世纪，欧洲开始出现一次大变化，有一位荷兰经济史学家弗里斯（</a:t>
            </a:r>
            <a:r>
              <a:rPr lang="en-US" altLang="zh-CN" sz="2600" b="0" dirty="0">
                <a:solidFill>
                  <a:schemeClr val="tx1"/>
                </a:solidFill>
                <a:latin typeface="微软雅黑" pitchFamily="34" charset="-122"/>
                <a:ea typeface="微软雅黑" pitchFamily="34" charset="-122"/>
              </a:rPr>
              <a:t>Jan de </a:t>
            </a:r>
            <a:r>
              <a:rPr lang="en-US" altLang="zh-CN" sz="2600" b="0" dirty="0" err="1">
                <a:solidFill>
                  <a:schemeClr val="tx1"/>
                </a:solidFill>
                <a:latin typeface="微软雅黑" pitchFamily="34" charset="-122"/>
                <a:ea typeface="微软雅黑" pitchFamily="34" charset="-122"/>
              </a:rPr>
              <a:t>Vries</a:t>
            </a:r>
            <a:r>
              <a:rPr lang="zh-CN" altLang="zh-CN" sz="2600" b="0" dirty="0">
                <a:solidFill>
                  <a:schemeClr val="tx1"/>
                </a:solidFill>
                <a:latin typeface="微软雅黑" pitchFamily="34" charset="-122"/>
                <a:ea typeface="微软雅黑" pitchFamily="34" charset="-122"/>
              </a:rPr>
              <a:t>）创造一个词</a:t>
            </a:r>
            <a:r>
              <a:rPr lang="en-US" altLang="zh-CN" sz="2600" b="0" dirty="0">
                <a:solidFill>
                  <a:schemeClr val="tx1"/>
                </a:solidFill>
                <a:latin typeface="微软雅黑" pitchFamily="34" charset="-122"/>
                <a:ea typeface="微软雅黑" pitchFamily="34" charset="-122"/>
              </a:rPr>
              <a:t>Industrious Revolution</a:t>
            </a:r>
            <a:r>
              <a:rPr lang="zh-CN" altLang="zh-CN" sz="2600" b="0" dirty="0">
                <a:solidFill>
                  <a:schemeClr val="tx1"/>
                </a:solidFill>
                <a:latin typeface="微软雅黑" pitchFamily="34" charset="-122"/>
                <a:ea typeface="微软雅黑" pitchFamily="34" charset="-122"/>
              </a:rPr>
              <a:t>。这不是工业革命（</a:t>
            </a:r>
            <a:r>
              <a:rPr lang="en-US" altLang="zh-CN" sz="2600" b="0" dirty="0">
                <a:solidFill>
                  <a:schemeClr val="tx1"/>
                </a:solidFill>
                <a:latin typeface="微软雅黑" pitchFamily="34" charset="-122"/>
                <a:ea typeface="微软雅黑" pitchFamily="34" charset="-122"/>
              </a:rPr>
              <a:t>Industrial Revolution</a:t>
            </a:r>
            <a:r>
              <a:rPr lang="zh-CN" altLang="zh-CN" sz="2600" b="0" dirty="0">
                <a:solidFill>
                  <a:schemeClr val="tx1"/>
                </a:solidFill>
                <a:latin typeface="微软雅黑" pitchFamily="34" charset="-122"/>
                <a:ea typeface="微软雅黑" pitchFamily="34" charset="-122"/>
              </a:rPr>
              <a:t>），而是勤勉</a:t>
            </a:r>
            <a:r>
              <a:rPr lang="zh-CN" altLang="zh-CN" sz="2600" b="0" dirty="0">
                <a:solidFill>
                  <a:schemeClr val="tx1"/>
                </a:solidFill>
                <a:latin typeface="微软雅黑" pitchFamily="34" charset="-122"/>
                <a:ea typeface="微软雅黑" pitchFamily="34" charset="-122"/>
              </a:rPr>
              <a:t>革命</a:t>
            </a:r>
            <a:r>
              <a:rPr lang="zh-CN" altLang="en-US" sz="2600" b="0" dirty="0">
                <a:solidFill>
                  <a:schemeClr val="tx1"/>
                </a:solidFill>
                <a:latin typeface="微软雅黑" pitchFamily="34" charset="-122"/>
                <a:ea typeface="微软雅黑" pitchFamily="34" charset="-122"/>
              </a:rPr>
              <a:t>。</a:t>
            </a:r>
            <a:endParaRPr lang="en-US" altLang="zh-CN" sz="26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欧洲人开始变得努力工作，开始荷兰人，接着英国人，后来德国人等等，他们变得比较勤奋</a:t>
            </a:r>
            <a:r>
              <a:rPr lang="zh-CN" altLang="zh-CN" sz="2600" b="0" dirty="0">
                <a:solidFill>
                  <a:schemeClr val="tx1"/>
                </a:solidFill>
                <a:latin typeface="微软雅黑" pitchFamily="34" charset="-122"/>
                <a:ea typeface="微软雅黑" pitchFamily="34" charset="-122"/>
              </a:rPr>
              <a:t>。</a:t>
            </a:r>
            <a:endParaRPr lang="en-US" altLang="zh-CN" sz="26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在工业革命前夕的英国，普通男性每年至少要工作</a:t>
            </a:r>
            <a:r>
              <a:rPr lang="en-US" altLang="zh-CN" sz="2600" b="0" dirty="0">
                <a:solidFill>
                  <a:schemeClr val="tx1"/>
                </a:solidFill>
                <a:latin typeface="微软雅黑" pitchFamily="34" charset="-122"/>
                <a:ea typeface="微软雅黑" pitchFamily="34" charset="-122"/>
              </a:rPr>
              <a:t>300</a:t>
            </a:r>
            <a:r>
              <a:rPr lang="zh-CN" altLang="zh-CN" sz="2600" b="0" dirty="0">
                <a:solidFill>
                  <a:schemeClr val="tx1"/>
                </a:solidFill>
                <a:latin typeface="微软雅黑" pitchFamily="34" charset="-122"/>
                <a:ea typeface="微软雅黑" pitchFamily="34" charset="-122"/>
              </a:rPr>
              <a:t>天，每天至少要工作</a:t>
            </a:r>
            <a:r>
              <a:rPr lang="en-US" altLang="zh-CN" sz="2600" b="0" dirty="0">
                <a:solidFill>
                  <a:schemeClr val="tx1"/>
                </a:solidFill>
                <a:latin typeface="微软雅黑" pitchFamily="34" charset="-122"/>
                <a:ea typeface="微软雅黑" pitchFamily="34" charset="-122"/>
              </a:rPr>
              <a:t>10 </a:t>
            </a:r>
            <a:r>
              <a:rPr lang="zh-CN" altLang="zh-CN" sz="2600" b="0" dirty="0">
                <a:solidFill>
                  <a:schemeClr val="tx1"/>
                </a:solidFill>
                <a:latin typeface="微软雅黑" pitchFamily="34" charset="-122"/>
                <a:ea typeface="微软雅黑" pitchFamily="34" charset="-122"/>
              </a:rPr>
              <a:t>小时，因此普通男性每年的劳动投入超过</a:t>
            </a:r>
            <a:r>
              <a:rPr lang="en-US" altLang="zh-CN" sz="2600" b="0" dirty="0">
                <a:solidFill>
                  <a:schemeClr val="tx1"/>
                </a:solidFill>
                <a:latin typeface="微软雅黑" pitchFamily="34" charset="-122"/>
                <a:ea typeface="微软雅黑" pitchFamily="34" charset="-122"/>
              </a:rPr>
              <a:t>3000</a:t>
            </a:r>
            <a:r>
              <a:rPr lang="zh-CN" altLang="zh-CN" sz="2600" b="0" dirty="0">
                <a:solidFill>
                  <a:schemeClr val="tx1"/>
                </a:solidFill>
                <a:latin typeface="微软雅黑" pitchFamily="34" charset="-122"/>
                <a:ea typeface="微软雅黑" pitchFamily="34" charset="-122"/>
              </a:rPr>
              <a:t>小时。</a:t>
            </a:r>
          </a:p>
          <a:p>
            <a:endParaRPr lang="zh-CN" altLang="en-US" dirty="0"/>
          </a:p>
        </p:txBody>
      </p:sp>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3</a:t>
            </a:fld>
            <a:endParaRPr lang="en-US" dirty="0"/>
          </a:p>
        </p:txBody>
      </p:sp>
    </p:spTree>
    <p:extLst>
      <p:ext uri="{BB962C8B-B14F-4D97-AF65-F5344CB8AC3E}">
        <p14:creationId xmlns:p14="http://schemas.microsoft.com/office/powerpoint/2010/main" val="97060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97279" y="1845734"/>
            <a:ext cx="10115203" cy="4375772"/>
          </a:xfrm>
        </p:spPr>
        <p:txBody>
          <a:bodyPr>
            <a:normAutofit/>
          </a:bodyPr>
          <a:lstStyle/>
          <a:p>
            <a:pPr marL="391146" indent="-391146" defTabSz="1043056">
              <a:lnSpc>
                <a:spcPct val="130000"/>
              </a:lnSpc>
              <a:spcBef>
                <a:spcPct val="20000"/>
              </a:spcBef>
              <a:buFont typeface="Wingdings" panose="05000000000000000000" pitchFamily="2" charset="2"/>
              <a:buChar char="Ø"/>
            </a:pPr>
            <a:r>
              <a:rPr lang="en-US" altLang="zh-CN" sz="2600" dirty="0">
                <a:solidFill>
                  <a:schemeClr val="tx1"/>
                </a:solidFill>
                <a:latin typeface="微软雅黑" pitchFamily="34" charset="-122"/>
                <a:ea typeface="微软雅黑" pitchFamily="34" charset="-122"/>
              </a:rPr>
              <a:t>2. </a:t>
            </a:r>
            <a:r>
              <a:rPr lang="zh-CN" altLang="zh-CN" sz="2600" dirty="0">
                <a:solidFill>
                  <a:schemeClr val="tx1"/>
                </a:solidFill>
                <a:latin typeface="微软雅黑" pitchFamily="34" charset="-122"/>
                <a:ea typeface="微软雅黑" pitchFamily="34" charset="-122"/>
              </a:rPr>
              <a:t>人力资本与英国</a:t>
            </a:r>
            <a:r>
              <a:rPr lang="zh-CN" altLang="zh-CN" sz="2600" dirty="0">
                <a:solidFill>
                  <a:schemeClr val="tx1"/>
                </a:solidFill>
                <a:latin typeface="微软雅黑" pitchFamily="34" charset="-122"/>
                <a:ea typeface="微软雅黑" pitchFamily="34" charset="-122"/>
              </a:rPr>
              <a:t>工业革命</a:t>
            </a:r>
            <a:endParaRPr lang="en-US" altLang="zh-CN" sz="260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虽然在工业革命前夕，英国的人均收入没有多大变化，但随着人口增长，富人在繁衍方面的成功意味着他们的子女往往都会向财富和职业的底层扩散，而且扩散程度相当快</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由于</a:t>
            </a:r>
            <a:r>
              <a:rPr lang="zh-CN" altLang="zh-CN" sz="2400" b="0" dirty="0">
                <a:solidFill>
                  <a:schemeClr val="tx1"/>
                </a:solidFill>
                <a:latin typeface="微软雅黑" pitchFamily="34" charset="-122"/>
                <a:ea typeface="微软雅黑" pitchFamily="34" charset="-122"/>
              </a:rPr>
              <a:t>生育率的结构和受教育阶层大量向社会底层流动，中产阶级价值观（勤奋、耐心、诚实、理性、探索及学习等精神）以及遗传学在英国文化中得到普及。因此，英国首先发生了工业革命。</a:t>
            </a:r>
          </a:p>
        </p:txBody>
      </p:sp>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4</a:t>
            </a:fld>
            <a:endParaRPr lang="en-US" dirty="0"/>
          </a:p>
        </p:txBody>
      </p:sp>
    </p:spTree>
    <p:extLst>
      <p:ext uri="{BB962C8B-B14F-4D97-AF65-F5344CB8AC3E}">
        <p14:creationId xmlns:p14="http://schemas.microsoft.com/office/powerpoint/2010/main" val="3436681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3"/>
            <a:ext cx="10058400" cy="1318079"/>
          </a:xfrm>
        </p:spPr>
        <p:txBody>
          <a:bodyPr>
            <a:normAutofit/>
          </a:bodyPr>
          <a:lstStyle/>
          <a:p>
            <a:pPr defTabSz="1043056">
              <a:lnSpc>
                <a:spcPct val="120000"/>
              </a:lnSpc>
              <a:spcBef>
                <a:spcPct val="20000"/>
              </a:spcBef>
              <a:spcAft>
                <a:spcPts val="200"/>
              </a:spcAft>
              <a:buSzPct val="100000"/>
            </a:pPr>
            <a:r>
              <a:rPr lang="zh-CN" altLang="zh-CN" sz="2800" dirty="0">
                <a:solidFill>
                  <a:schemeClr val="tx1"/>
                </a:solidFill>
                <a:latin typeface="微软雅黑" pitchFamily="34" charset="-122"/>
                <a:ea typeface="微软雅黑" pitchFamily="34" charset="-122"/>
                <a:cs typeface="+mn-cs"/>
              </a:rPr>
              <a:t>（三）中国工业化及其在世界各国中的位置变化</a:t>
            </a:r>
          </a:p>
        </p:txBody>
      </p:sp>
      <p:sp>
        <p:nvSpPr>
          <p:cNvPr id="3" name="内容占位符 2"/>
          <p:cNvSpPr>
            <a:spLocks noGrp="1"/>
          </p:cNvSpPr>
          <p:nvPr>
            <p:ph idx="1"/>
          </p:nvPr>
        </p:nvSpPr>
        <p:spPr>
          <a:xfrm>
            <a:off x="995081" y="1845734"/>
            <a:ext cx="10300447" cy="4023360"/>
          </a:xfrm>
        </p:spPr>
        <p:txBody>
          <a:bodyPr>
            <a:noAutofit/>
          </a:bodyPr>
          <a:lstStyle/>
          <a:p>
            <a:pPr marL="391146" indent="-391146" defTabSz="1043056">
              <a:lnSpc>
                <a:spcPct val="15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作为工业化的一个结果，世界经济呈现出大分流的情况。特别在</a:t>
            </a:r>
            <a:r>
              <a:rPr lang="en-US" altLang="zh-CN" sz="2400" b="0" dirty="0">
                <a:solidFill>
                  <a:schemeClr val="tx1"/>
                </a:solidFill>
                <a:latin typeface="微软雅黑" pitchFamily="34" charset="-122"/>
                <a:ea typeface="微软雅黑" pitchFamily="34" charset="-122"/>
              </a:rPr>
              <a:t>19</a:t>
            </a:r>
            <a:r>
              <a:rPr lang="zh-CN" altLang="zh-CN" sz="2400" b="0" dirty="0">
                <a:solidFill>
                  <a:schemeClr val="tx1"/>
                </a:solidFill>
                <a:latin typeface="微软雅黑" pitchFamily="34" charset="-122"/>
                <a:ea typeface="微软雅黑" pitchFamily="34" charset="-122"/>
              </a:rPr>
              <a:t>世纪初期，以往依托自身人口规模和自然资源优势人均收入较高的国家（例如中国、印度）纷纷被欧洲工业化国家所超越，而且这种差异被越拉越大</a:t>
            </a:r>
            <a:r>
              <a:rPr lang="zh-CN" altLang="zh-CN" sz="2400" b="0" dirty="0">
                <a:solidFill>
                  <a:schemeClr val="tx1"/>
                </a:solidFill>
                <a:latin typeface="微软雅黑" pitchFamily="34" charset="-122"/>
                <a:ea typeface="微软雅黑" pitchFamily="34" charset="-122"/>
              </a:rPr>
              <a:t>。</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5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随着新中国改革开放，世界经济又呈现出大合流的趋势</a:t>
            </a:r>
            <a:r>
              <a:rPr lang="zh-CN" altLang="zh-CN" sz="2400" b="0" dirty="0">
                <a:solidFill>
                  <a:schemeClr val="tx1"/>
                </a:solidFill>
                <a:latin typeface="微软雅黑" pitchFamily="34" charset="-122"/>
                <a:ea typeface="微软雅黑" pitchFamily="34" charset="-122"/>
              </a:rPr>
              <a:t>。中国从</a:t>
            </a:r>
            <a:r>
              <a:rPr lang="en-US" altLang="zh-CN" sz="2400" b="0" dirty="0">
                <a:solidFill>
                  <a:schemeClr val="tx1"/>
                </a:solidFill>
                <a:latin typeface="微软雅黑" pitchFamily="34" charset="-122"/>
                <a:ea typeface="微软雅黑" pitchFamily="34" charset="-122"/>
              </a:rPr>
              <a:t>1980</a:t>
            </a:r>
            <a:r>
              <a:rPr lang="zh-CN" altLang="zh-CN" sz="2400" b="0" dirty="0">
                <a:solidFill>
                  <a:schemeClr val="tx1"/>
                </a:solidFill>
                <a:latin typeface="微软雅黑" pitchFamily="34" charset="-122"/>
                <a:ea typeface="微软雅黑" pitchFamily="34" charset="-122"/>
              </a:rPr>
              <a:t>年的</a:t>
            </a:r>
            <a:r>
              <a:rPr lang="en-US" altLang="zh-CN" sz="2400" b="0" dirty="0">
                <a:solidFill>
                  <a:schemeClr val="tx1"/>
                </a:solidFill>
                <a:latin typeface="微软雅黑" pitchFamily="34" charset="-122"/>
                <a:ea typeface="微软雅黑" pitchFamily="34" charset="-122"/>
              </a:rPr>
              <a:t>1.1%</a:t>
            </a:r>
            <a:r>
              <a:rPr lang="zh-CN" altLang="zh-CN" sz="2400" b="0" dirty="0">
                <a:solidFill>
                  <a:schemeClr val="tx1"/>
                </a:solidFill>
                <a:latin typeface="微软雅黑" pitchFamily="34" charset="-122"/>
                <a:ea typeface="微软雅黑" pitchFamily="34" charset="-122"/>
              </a:rPr>
              <a:t>上升为</a:t>
            </a:r>
            <a:r>
              <a:rPr lang="en-US" altLang="zh-CN" sz="2400" b="0" dirty="0">
                <a:solidFill>
                  <a:schemeClr val="tx1"/>
                </a:solidFill>
                <a:latin typeface="微软雅黑" pitchFamily="34" charset="-122"/>
                <a:ea typeface="微软雅黑" pitchFamily="34" charset="-122"/>
              </a:rPr>
              <a:t>2010</a:t>
            </a:r>
            <a:r>
              <a:rPr lang="zh-CN" altLang="zh-CN" sz="2400" b="0" dirty="0">
                <a:solidFill>
                  <a:schemeClr val="tx1"/>
                </a:solidFill>
                <a:latin typeface="微软雅黑" pitchFamily="34" charset="-122"/>
                <a:ea typeface="微软雅黑" pitchFamily="34" charset="-122"/>
              </a:rPr>
              <a:t>年的</a:t>
            </a:r>
            <a:r>
              <a:rPr lang="en-US" altLang="zh-CN" sz="2400" b="0" dirty="0">
                <a:solidFill>
                  <a:schemeClr val="tx1"/>
                </a:solidFill>
                <a:latin typeface="微软雅黑" pitchFamily="34" charset="-122"/>
                <a:ea typeface="微软雅黑" pitchFamily="34" charset="-122"/>
              </a:rPr>
              <a:t>13.5%</a:t>
            </a:r>
            <a:r>
              <a:rPr lang="zh-CN" altLang="zh-CN" sz="2400" b="0" dirty="0">
                <a:solidFill>
                  <a:schemeClr val="tx1"/>
                </a:solidFill>
                <a:latin typeface="微软雅黑" pitchFamily="34" charset="-122"/>
                <a:ea typeface="微软雅黑" pitchFamily="34" charset="-122"/>
              </a:rPr>
              <a:t>。而与之形成对比的，则是一些原来早期工业化国家的工业萎缩。</a:t>
            </a:r>
            <a:endParaRPr lang="zh-CN" altLang="en-US"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5</a:t>
            </a:fld>
            <a:endParaRPr lang="en-US" dirty="0"/>
          </a:p>
        </p:txBody>
      </p:sp>
    </p:spTree>
    <p:extLst>
      <p:ext uri="{BB962C8B-B14F-4D97-AF65-F5344CB8AC3E}">
        <p14:creationId xmlns:p14="http://schemas.microsoft.com/office/powerpoint/2010/main" val="2414612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6</a:t>
            </a:fld>
            <a:endParaRPr lang="en-US" dirty="0"/>
          </a:p>
        </p:txBody>
      </p:sp>
      <p:sp>
        <p:nvSpPr>
          <p:cNvPr id="7" name="矩形 6"/>
          <p:cNvSpPr/>
          <p:nvPr/>
        </p:nvSpPr>
        <p:spPr>
          <a:xfrm>
            <a:off x="3912870" y="1298993"/>
            <a:ext cx="4366260" cy="369332"/>
          </a:xfrm>
          <a:prstGeom prst="rect">
            <a:avLst/>
          </a:prstGeom>
        </p:spPr>
        <p:txBody>
          <a:bodyPr wrap="none">
            <a:spAutoFit/>
          </a:bodyPr>
          <a:lstStyle/>
          <a:p>
            <a:r>
              <a:rPr lang="zh-CN" altLang="zh-CN" kern="0" spc="40" dirty="0">
                <a:solidFill>
                  <a:srgbClr val="333333"/>
                </a:solidFill>
                <a:ea typeface="Microsoft YaHei UI" panose="020B0503020204020204" pitchFamily="34" charset="-122"/>
                <a:cs typeface="宋体" panose="02010600030101010101" pitchFamily="2" charset="-122"/>
              </a:rPr>
              <a:t>各国工业占世界工业总产值的比重（</a:t>
            </a:r>
            <a:r>
              <a:rPr lang="en-US" altLang="zh-CN" kern="0" spc="40" dirty="0">
                <a:solidFill>
                  <a:srgbClr val="333333"/>
                </a:solidFill>
                <a:ea typeface="Microsoft YaHei UI" panose="020B0503020204020204" pitchFamily="34" charset="-122"/>
                <a:cs typeface="宋体" panose="02010600030101010101" pitchFamily="2" charset="-122"/>
              </a:rPr>
              <a:t>%</a:t>
            </a:r>
            <a:r>
              <a:rPr lang="zh-CN" altLang="zh-CN" kern="0" spc="40" dirty="0">
                <a:solidFill>
                  <a:srgbClr val="333333"/>
                </a:solidFill>
                <a:ea typeface="Microsoft YaHei UI" panose="020B0503020204020204" pitchFamily="34" charset="-122"/>
                <a:cs typeface="宋体" panose="02010600030101010101" pitchFamily="2" charset="-122"/>
              </a:rPr>
              <a:t>）</a:t>
            </a:r>
            <a:endParaRPr lang="zh-CN" altLang="en-US" dirty="0"/>
          </a:p>
        </p:txBody>
      </p:sp>
      <p:pic>
        <p:nvPicPr>
          <p:cNvPr id="8" name="图片 7" descr="C:\Users\hzhya\Documents\WeChat Files\wxid_ge7huvtbva0312\FileStorage\Temp\4d0418f5368ae75319c98e0323598395.png"/>
          <p:cNvPicPr/>
          <p:nvPr/>
        </p:nvPicPr>
        <p:blipFill>
          <a:blip r:embed="rId2">
            <a:extLst>
              <a:ext uri="{28A0092B-C50C-407E-A947-70E740481C1C}">
                <a14:useLocalDpi xmlns:a14="http://schemas.microsoft.com/office/drawing/2010/main" val="0"/>
              </a:ext>
            </a:extLst>
          </a:blip>
          <a:srcRect/>
          <a:stretch>
            <a:fillRect/>
          </a:stretch>
        </p:blipFill>
        <p:spPr bwMode="auto">
          <a:xfrm>
            <a:off x="2026024" y="1766048"/>
            <a:ext cx="7682752" cy="4482352"/>
          </a:xfrm>
          <a:prstGeom prst="rect">
            <a:avLst/>
          </a:prstGeom>
          <a:noFill/>
          <a:ln>
            <a:noFill/>
          </a:ln>
        </p:spPr>
      </p:pic>
    </p:spTree>
    <p:extLst>
      <p:ext uri="{BB962C8B-B14F-4D97-AF65-F5344CB8AC3E}">
        <p14:creationId xmlns:p14="http://schemas.microsoft.com/office/powerpoint/2010/main" val="1894392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519954"/>
            <a:ext cx="10252038" cy="1219200"/>
          </a:xfrm>
        </p:spPr>
        <p:txBody>
          <a:bodyPr>
            <a:normAutofit/>
          </a:bodyPr>
          <a:lstStyle/>
          <a:p>
            <a:r>
              <a:rPr lang="zh-CN" altLang="zh-CN" sz="3200" dirty="0" smtClean="0">
                <a:solidFill>
                  <a:srgbClr val="7030A0"/>
                </a:solidFill>
              </a:rPr>
              <a:t>问题</a:t>
            </a:r>
            <a:r>
              <a:rPr lang="en-US" altLang="zh-CN" sz="3200" dirty="0" smtClean="0">
                <a:solidFill>
                  <a:srgbClr val="7030A0"/>
                </a:solidFill>
              </a:rPr>
              <a:t>1</a:t>
            </a:r>
            <a:r>
              <a:rPr lang="zh-CN" altLang="zh-CN" sz="3200" dirty="0" smtClean="0">
                <a:solidFill>
                  <a:srgbClr val="7030A0"/>
                </a:solidFill>
              </a:rPr>
              <a:t>：</a:t>
            </a:r>
            <a:r>
              <a:rPr lang="zh-CN" altLang="zh-CN" sz="3200" dirty="0">
                <a:solidFill>
                  <a:srgbClr val="7030A0"/>
                </a:solidFill>
              </a:rPr>
              <a:t>中国</a:t>
            </a:r>
            <a:r>
              <a:rPr lang="zh-CN" altLang="zh-CN" sz="3200" dirty="0">
                <a:solidFill>
                  <a:srgbClr val="7030A0"/>
                </a:solidFill>
              </a:rPr>
              <a:t>长期历史发展为工业化积累了哪些人力资源？</a:t>
            </a:r>
            <a:endParaRPr lang="zh-CN" altLang="en-US" sz="3200" dirty="0">
              <a:solidFill>
                <a:srgbClr val="7030A0"/>
              </a:solidFill>
            </a:endParaRPr>
          </a:p>
        </p:txBody>
      </p:sp>
      <p:sp>
        <p:nvSpPr>
          <p:cNvPr id="3" name="内容占位符 2"/>
          <p:cNvSpPr>
            <a:spLocks noGrp="1"/>
          </p:cNvSpPr>
          <p:nvPr>
            <p:ph idx="1"/>
          </p:nvPr>
        </p:nvSpPr>
        <p:spPr>
          <a:xfrm>
            <a:off x="1097280" y="1845733"/>
            <a:ext cx="10058400" cy="4614051"/>
          </a:xfrm>
        </p:spPr>
        <p:txBody>
          <a:bodyPr>
            <a:normAutofit lnSpcReduction="10000"/>
          </a:bodyPr>
          <a:lstStyle/>
          <a:p>
            <a:pPr marL="391146" indent="-391146" defTabSz="1043056">
              <a:lnSpc>
                <a:spcPct val="120000"/>
              </a:lnSpc>
              <a:spcBef>
                <a:spcPct val="20000"/>
              </a:spcBef>
              <a:buFont typeface="Wingdings" panose="05000000000000000000" pitchFamily="2" charset="2"/>
              <a:buChar char="Ø"/>
            </a:pPr>
            <a:r>
              <a:rPr lang="zh-CN" altLang="zh-CN" dirty="0">
                <a:solidFill>
                  <a:schemeClr val="tx1"/>
                </a:solidFill>
                <a:latin typeface="微软雅黑" pitchFamily="34" charset="-122"/>
                <a:ea typeface="微软雅黑" pitchFamily="34" charset="-122"/>
              </a:rPr>
              <a:t>（一）中国人具有勤劳的历史传统</a:t>
            </a:r>
          </a:p>
          <a:p>
            <a:pPr marL="900000" indent="-391146" defTabSz="1043056">
              <a:lnSpc>
                <a:spcPct val="15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在中国，至少从明代后期之后，至少在中国东南部的江苏、浙江、福建、广东这些地方，人们变得非常勤劳</a:t>
            </a:r>
            <a:r>
              <a:rPr lang="zh-CN" altLang="zh-CN" sz="2400" b="0" dirty="0" smtClean="0">
                <a:solidFill>
                  <a:schemeClr val="tx1"/>
                </a:solidFill>
                <a:latin typeface="微软雅黑" pitchFamily="34" charset="-122"/>
                <a:ea typeface="微软雅黑" pitchFamily="34" charset="-122"/>
              </a:rPr>
              <a:t>。</a:t>
            </a:r>
            <a:endParaRPr lang="en-US" altLang="zh-CN" sz="2400" b="0" dirty="0" smtClean="0">
              <a:solidFill>
                <a:schemeClr val="tx1"/>
              </a:solidFill>
              <a:latin typeface="微软雅黑" pitchFamily="34" charset="-122"/>
              <a:ea typeface="微软雅黑" pitchFamily="34" charset="-122"/>
            </a:endParaRPr>
          </a:p>
          <a:p>
            <a:pPr marL="900000" indent="-391146" defTabSz="1043056">
              <a:lnSpc>
                <a:spcPct val="150000"/>
              </a:lnSpc>
              <a:spcBef>
                <a:spcPct val="20000"/>
              </a:spcBef>
              <a:buFont typeface="Wingdings" panose="05000000000000000000" pitchFamily="2" charset="2"/>
              <a:buChar char="Ø"/>
            </a:pPr>
            <a:endParaRPr lang="en-US" altLang="zh-CN" sz="2400" b="0" dirty="0" smtClean="0">
              <a:solidFill>
                <a:schemeClr val="tx1"/>
              </a:solidFill>
              <a:latin typeface="微软雅黑" pitchFamily="34" charset="-122"/>
              <a:ea typeface="微软雅黑" pitchFamily="34" charset="-122"/>
            </a:endParaRPr>
          </a:p>
          <a:p>
            <a:pPr marL="391146" indent="-391146" defTabSz="1043056">
              <a:lnSpc>
                <a:spcPct val="120000"/>
              </a:lnSpc>
              <a:spcBef>
                <a:spcPct val="20000"/>
              </a:spcBef>
              <a:buFont typeface="Wingdings" panose="05000000000000000000" pitchFamily="2" charset="2"/>
              <a:buChar char="Ø"/>
            </a:pPr>
            <a:r>
              <a:rPr lang="zh-CN" altLang="zh-CN" sz="2600" dirty="0">
                <a:solidFill>
                  <a:schemeClr val="tx1"/>
                </a:solidFill>
                <a:latin typeface="微软雅黑" pitchFamily="34" charset="-122"/>
                <a:ea typeface="微软雅黑" pitchFamily="34" charset="-122"/>
              </a:rPr>
              <a:t>（二）中国人长期以来非常重视教育，具有较高的识字率</a:t>
            </a:r>
          </a:p>
          <a:p>
            <a:pPr marL="900000" indent="-391146" defTabSz="1043056">
              <a:lnSpc>
                <a:spcPct val="160000"/>
              </a:lnSpc>
              <a:spcBef>
                <a:spcPct val="20000"/>
              </a:spcBef>
              <a:buFont typeface="Wingdings" panose="05000000000000000000" pitchFamily="2" charset="2"/>
              <a:buChar char="Ø"/>
            </a:pPr>
            <a:r>
              <a:rPr lang="zh-CN" altLang="zh-CN" sz="2400" b="0" dirty="0">
                <a:solidFill>
                  <a:schemeClr val="tx1"/>
                </a:solidFill>
                <a:latin typeface="微软雅黑" pitchFamily="34" charset="-122"/>
                <a:ea typeface="微软雅黑" pitchFamily="34" charset="-122"/>
              </a:rPr>
              <a:t>中国传统文化一个主要特点高度重视正规教育。教育有各种各样，正规教育就是读书，能够识字，能够写作，能够计算。这是中国传统社会的一个重要的特点。</a:t>
            </a:r>
            <a:endParaRPr lang="en-US" altLang="zh-CN" sz="2400" b="0" dirty="0">
              <a:solidFill>
                <a:schemeClr val="tx1"/>
              </a:solidFill>
              <a:latin typeface="微软雅黑" pitchFamily="34" charset="-122"/>
              <a:ea typeface="微软雅黑" pitchFamily="34" charset="-122"/>
            </a:endParaRPr>
          </a:p>
          <a:p>
            <a:pPr marL="391146" indent="-391146" defTabSz="1043056">
              <a:lnSpc>
                <a:spcPct val="150000"/>
              </a:lnSpc>
              <a:spcBef>
                <a:spcPct val="20000"/>
              </a:spcBef>
              <a:buFont typeface="Wingdings" panose="05000000000000000000" pitchFamily="2" charset="2"/>
              <a:buChar char="Ø"/>
            </a:pPr>
            <a:endParaRPr lang="en-US" altLang="zh-CN" sz="24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7</a:t>
            </a:fld>
            <a:endParaRPr lang="en-US" dirty="0"/>
          </a:p>
        </p:txBody>
      </p:sp>
    </p:spTree>
    <p:extLst>
      <p:ext uri="{BB962C8B-B14F-4D97-AF65-F5344CB8AC3E}">
        <p14:creationId xmlns:p14="http://schemas.microsoft.com/office/powerpoint/2010/main" val="3814406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32328" y="1737359"/>
            <a:ext cx="10452847" cy="4722425"/>
          </a:xfrm>
        </p:spPr>
        <p:txBody>
          <a:bodyPr>
            <a:noAutofit/>
          </a:bodyPr>
          <a:lstStyle/>
          <a:p>
            <a:pPr marL="391146" indent="-391146" defTabSz="1043056">
              <a:lnSpc>
                <a:spcPct val="12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早在明朝时，一位著名的改革家周忱就说，在现在的苏州、松江、上海一带的人，很厉害，很巧，不管在什么地方都会做生意</a:t>
            </a:r>
            <a:r>
              <a:rPr lang="zh-CN" altLang="zh-CN" sz="2600" b="0" dirty="0" smtClean="0">
                <a:solidFill>
                  <a:schemeClr val="tx1"/>
                </a:solidFill>
                <a:latin typeface="微软雅黑" pitchFamily="34" charset="-122"/>
                <a:ea typeface="微软雅黑" pitchFamily="34" charset="-122"/>
              </a:rPr>
              <a:t>。</a:t>
            </a:r>
            <a:endParaRPr lang="en-US" altLang="zh-CN" sz="2600" b="0" dirty="0" smtClean="0">
              <a:solidFill>
                <a:schemeClr val="tx1"/>
              </a:solidFill>
              <a:latin typeface="微软雅黑" pitchFamily="34" charset="-122"/>
              <a:ea typeface="微软雅黑" pitchFamily="34" charset="-122"/>
            </a:endParaRPr>
          </a:p>
          <a:p>
            <a:pPr marL="391146" indent="-391146" defTabSz="1043056">
              <a:lnSpc>
                <a:spcPct val="120000"/>
              </a:lnSpc>
              <a:spcBef>
                <a:spcPct val="20000"/>
              </a:spcBef>
              <a:buFont typeface="Wingdings" panose="05000000000000000000" pitchFamily="2" charset="2"/>
              <a:buChar char="Ø"/>
            </a:pPr>
            <a:r>
              <a:rPr lang="zh-CN" altLang="zh-CN" sz="2600" b="0" dirty="0" smtClean="0">
                <a:solidFill>
                  <a:schemeClr val="tx1"/>
                </a:solidFill>
                <a:latin typeface="微软雅黑" pitchFamily="34" charset="-122"/>
                <a:ea typeface="微软雅黑" pitchFamily="34" charset="-122"/>
              </a:rPr>
              <a:t>柏金斯</a:t>
            </a:r>
            <a:r>
              <a:rPr lang="zh-CN" altLang="zh-CN" sz="2600" b="0" dirty="0">
                <a:solidFill>
                  <a:schemeClr val="tx1"/>
                </a:solidFill>
                <a:latin typeface="微软雅黑" pitchFamily="34" charset="-122"/>
                <a:ea typeface="微软雅黑" pitchFamily="34" charset="-122"/>
              </a:rPr>
              <a:t>教授也说</a:t>
            </a:r>
            <a:r>
              <a:rPr lang="en-US" altLang="zh-CN" sz="2600" b="0" dirty="0">
                <a:solidFill>
                  <a:schemeClr val="tx1"/>
                </a:solidFill>
                <a:latin typeface="微软雅黑" pitchFamily="34" charset="-122"/>
                <a:ea typeface="微软雅黑" pitchFamily="34" charset="-122"/>
              </a:rPr>
              <a:t>19</a:t>
            </a:r>
            <a:r>
              <a:rPr lang="zh-CN" altLang="zh-CN" sz="2600" b="0" dirty="0">
                <a:solidFill>
                  <a:schemeClr val="tx1"/>
                </a:solidFill>
                <a:latin typeface="微软雅黑" pitchFamily="34" charset="-122"/>
                <a:ea typeface="微软雅黑" pitchFamily="34" charset="-122"/>
              </a:rPr>
              <a:t>世纪中国农村已经具有相当的商业知识和才能，能够进行买卖、借贷、典当、抵押、租佃、雇佣、承包等行为，而且知道书面文契的重要性。这些本领，在现在的很多亚非国家，一般人民还不具备，而中国在</a:t>
            </a:r>
            <a:r>
              <a:rPr lang="en-US" altLang="zh-CN" sz="2600" b="0" dirty="0">
                <a:solidFill>
                  <a:schemeClr val="tx1"/>
                </a:solidFill>
                <a:latin typeface="微软雅黑" pitchFamily="34" charset="-122"/>
                <a:ea typeface="微软雅黑" pitchFamily="34" charset="-122"/>
              </a:rPr>
              <a:t>19</a:t>
            </a:r>
            <a:r>
              <a:rPr lang="zh-CN" altLang="zh-CN" sz="2600" b="0" dirty="0">
                <a:solidFill>
                  <a:schemeClr val="tx1"/>
                </a:solidFill>
                <a:latin typeface="微软雅黑" pitchFamily="34" charset="-122"/>
                <a:ea typeface="微软雅黑" pitchFamily="34" charset="-122"/>
              </a:rPr>
              <a:t>世纪大多数农民就已经具备了</a:t>
            </a:r>
            <a:r>
              <a:rPr lang="zh-CN" altLang="zh-CN" sz="2600" b="0" dirty="0" smtClean="0">
                <a:solidFill>
                  <a:schemeClr val="tx1"/>
                </a:solidFill>
                <a:latin typeface="微软雅黑" pitchFamily="34" charset="-122"/>
                <a:ea typeface="微软雅黑" pitchFamily="34" charset="-122"/>
              </a:rPr>
              <a:t>。</a:t>
            </a:r>
            <a:endParaRPr lang="en-US" altLang="zh-CN" sz="2600" b="0" dirty="0" smtClean="0">
              <a:solidFill>
                <a:schemeClr val="tx1"/>
              </a:solidFill>
              <a:latin typeface="微软雅黑" pitchFamily="34" charset="-122"/>
              <a:ea typeface="微软雅黑" pitchFamily="34" charset="-122"/>
            </a:endParaRPr>
          </a:p>
          <a:p>
            <a:pPr marL="391146" indent="-391146" defTabSz="1043056">
              <a:lnSpc>
                <a:spcPct val="12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由于</a:t>
            </a:r>
            <a:r>
              <a:rPr lang="zh-CN" altLang="zh-CN" sz="2600" b="0" dirty="0">
                <a:solidFill>
                  <a:schemeClr val="tx1"/>
                </a:solidFill>
                <a:latin typeface="微软雅黑" pitchFamily="34" charset="-122"/>
                <a:ea typeface="微软雅黑" pitchFamily="34" charset="-122"/>
              </a:rPr>
              <a:t>具备了近代经济对劳动力的三项基本要求，所以中国在清朝的时候劳动力的质量很好</a:t>
            </a:r>
            <a:r>
              <a:rPr lang="zh-CN" altLang="zh-CN" sz="2600" b="0" dirty="0">
                <a:solidFill>
                  <a:schemeClr val="tx1"/>
                </a:solidFill>
                <a:latin typeface="微软雅黑" pitchFamily="34" charset="-122"/>
                <a:ea typeface="微软雅黑" pitchFamily="34" charset="-122"/>
              </a:rPr>
              <a:t>。</a:t>
            </a:r>
            <a:r>
              <a:rPr lang="zh-CN" altLang="zh-CN" sz="2600" b="0" dirty="0">
                <a:solidFill>
                  <a:schemeClr val="tx1"/>
                </a:solidFill>
                <a:latin typeface="微软雅黑" pitchFamily="34" charset="-122"/>
                <a:ea typeface="微软雅黑" pitchFamily="34" charset="-122"/>
              </a:rPr>
              <a:t>现在在整个东南亚，华人是经济上最强大的一个族群，为什么？就是因为中国劳动力的优秀。</a:t>
            </a:r>
          </a:p>
        </p:txBody>
      </p:sp>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8</a:t>
            </a:fld>
            <a:endParaRPr lang="en-US" dirty="0"/>
          </a:p>
        </p:txBody>
      </p:sp>
      <p:sp>
        <p:nvSpPr>
          <p:cNvPr id="2" name="标题 1"/>
          <p:cNvSpPr>
            <a:spLocks noGrp="1"/>
          </p:cNvSpPr>
          <p:nvPr>
            <p:ph type="title"/>
          </p:nvPr>
        </p:nvSpPr>
        <p:spPr/>
        <p:txBody>
          <a:bodyPr>
            <a:normAutofit/>
          </a:bodyPr>
          <a:lstStyle/>
          <a:p>
            <a:pPr defTabSz="1043056">
              <a:lnSpc>
                <a:spcPct val="120000"/>
              </a:lnSpc>
              <a:spcBef>
                <a:spcPct val="20000"/>
              </a:spcBef>
              <a:spcAft>
                <a:spcPts val="200"/>
              </a:spcAft>
              <a:buSzPct val="100000"/>
            </a:pPr>
            <a:r>
              <a:rPr lang="zh-CN" altLang="zh-CN" sz="2800" dirty="0">
                <a:solidFill>
                  <a:schemeClr val="tx1"/>
                </a:solidFill>
                <a:latin typeface="微软雅黑" pitchFamily="34" charset="-122"/>
                <a:ea typeface="微软雅黑" pitchFamily="34" charset="-122"/>
                <a:cs typeface="+mn-cs"/>
              </a:rPr>
              <a:t>（三）中国人积累了优秀的商业精神和商业</a:t>
            </a:r>
            <a:r>
              <a:rPr lang="zh-CN" altLang="zh-CN" sz="2800" dirty="0">
                <a:solidFill>
                  <a:schemeClr val="tx1"/>
                </a:solidFill>
                <a:latin typeface="微软雅黑" pitchFamily="34" charset="-122"/>
                <a:ea typeface="微软雅黑" pitchFamily="34" charset="-122"/>
                <a:cs typeface="+mn-cs"/>
              </a:rPr>
              <a:t>才干</a:t>
            </a:r>
            <a:endParaRPr lang="zh-CN" altLang="en-US" sz="2800" dirty="0">
              <a:solidFill>
                <a:schemeClr val="tx1"/>
              </a:solidFill>
              <a:latin typeface="微软雅黑" pitchFamily="34" charset="-122"/>
              <a:ea typeface="微软雅黑" pitchFamily="34" charset="-122"/>
              <a:cs typeface="+mn-cs"/>
            </a:endParaRPr>
          </a:p>
        </p:txBody>
      </p:sp>
    </p:spTree>
    <p:extLst>
      <p:ext uri="{BB962C8B-B14F-4D97-AF65-F5344CB8AC3E}">
        <p14:creationId xmlns:p14="http://schemas.microsoft.com/office/powerpoint/2010/main" val="2149397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97280" y="286603"/>
            <a:ext cx="10058400" cy="1291185"/>
          </a:xfrm>
        </p:spPr>
        <p:txBody>
          <a:bodyPr>
            <a:normAutofit/>
          </a:bodyPr>
          <a:lstStyle/>
          <a:p>
            <a:pPr>
              <a:lnSpc>
                <a:spcPct val="110000"/>
              </a:lnSpc>
            </a:pPr>
            <a:r>
              <a:rPr lang="zh-CN" altLang="zh-CN" sz="3600" dirty="0" smtClean="0">
                <a:solidFill>
                  <a:srgbClr val="7030A0"/>
                </a:solidFill>
              </a:rPr>
              <a:t>问题</a:t>
            </a:r>
            <a:r>
              <a:rPr lang="en-US" altLang="zh-CN" sz="3600" dirty="0" smtClean="0">
                <a:solidFill>
                  <a:srgbClr val="7030A0"/>
                </a:solidFill>
              </a:rPr>
              <a:t>2</a:t>
            </a:r>
            <a:r>
              <a:rPr lang="zh-CN" altLang="zh-CN" sz="3600" dirty="0" smtClean="0">
                <a:solidFill>
                  <a:srgbClr val="7030A0"/>
                </a:solidFill>
              </a:rPr>
              <a:t>：</a:t>
            </a:r>
            <a:r>
              <a:rPr lang="zh-CN" altLang="zh-CN" sz="3600" dirty="0">
                <a:solidFill>
                  <a:srgbClr val="7030A0"/>
                </a:solidFill>
              </a:rPr>
              <a:t>人力资本积累与中国改革开放以来高速经济增长之间的存在怎样的关系？</a:t>
            </a:r>
            <a:endParaRPr lang="zh-CN" altLang="en-US" sz="3600" dirty="0">
              <a:solidFill>
                <a:srgbClr val="7030A0"/>
              </a:solidFill>
            </a:endParaRPr>
          </a:p>
        </p:txBody>
      </p:sp>
      <p:sp>
        <p:nvSpPr>
          <p:cNvPr id="3" name="内容占位符 2"/>
          <p:cNvSpPr>
            <a:spLocks noGrp="1"/>
          </p:cNvSpPr>
          <p:nvPr>
            <p:ph idx="1"/>
          </p:nvPr>
        </p:nvSpPr>
        <p:spPr>
          <a:xfrm>
            <a:off x="833719" y="1748118"/>
            <a:ext cx="10587316" cy="4625788"/>
          </a:xfrm>
        </p:spPr>
        <p:txBody>
          <a:bodyPr>
            <a:normAutofit fontScale="92500" lnSpcReduction="10000"/>
          </a:bodyPr>
          <a:lstStyle/>
          <a:p>
            <a:pPr marL="391146" indent="-391146" defTabSz="1043056">
              <a:lnSpc>
                <a:spcPct val="130000"/>
              </a:lnSpc>
              <a:spcBef>
                <a:spcPct val="20000"/>
              </a:spcBef>
              <a:buFont typeface="Wingdings" panose="05000000000000000000" pitchFamily="2" charset="2"/>
              <a:buChar char="Ø"/>
            </a:pPr>
            <a:r>
              <a:rPr lang="zh-CN" altLang="zh-CN" sz="2600" b="0" dirty="0">
                <a:solidFill>
                  <a:schemeClr val="tx1"/>
                </a:solidFill>
                <a:latin typeface="微软雅黑" pitchFamily="34" charset="-122"/>
                <a:ea typeface="微软雅黑" pitchFamily="34" charset="-122"/>
              </a:rPr>
              <a:t>到今天大家都知道，中国人在世界上，特别是涉及高科技、高技术这些方面的成就很大</a:t>
            </a:r>
            <a:r>
              <a:rPr lang="zh-CN" altLang="zh-CN" sz="2600" b="0" dirty="0" smtClean="0">
                <a:solidFill>
                  <a:schemeClr val="tx1"/>
                </a:solidFill>
                <a:latin typeface="微软雅黑" pitchFamily="34" charset="-122"/>
                <a:ea typeface="微软雅黑" pitchFamily="34" charset="-122"/>
              </a:rPr>
              <a:t>。这些</a:t>
            </a:r>
            <a:r>
              <a:rPr lang="zh-CN" altLang="zh-CN" sz="2600" b="0" dirty="0">
                <a:solidFill>
                  <a:schemeClr val="tx1"/>
                </a:solidFill>
                <a:latin typeface="微软雅黑" pitchFamily="34" charset="-122"/>
                <a:ea typeface="微软雅黑" pitchFamily="34" charset="-122"/>
              </a:rPr>
              <a:t>人不管是在海外成长起来的，或者在中国大陆成长起来的，之所以能够做出这样的成就，</a:t>
            </a:r>
            <a:r>
              <a:rPr lang="zh-CN" altLang="zh-CN" sz="2600" dirty="0">
                <a:solidFill>
                  <a:schemeClr val="tx1"/>
                </a:solidFill>
                <a:latin typeface="微软雅黑" pitchFamily="34" charset="-122"/>
                <a:ea typeface="微软雅黑" pitchFamily="34" charset="-122"/>
              </a:rPr>
              <a:t>追本溯源，可以说都拜历史留给我们的传统所赐</a:t>
            </a:r>
            <a:r>
              <a:rPr lang="zh-CN" altLang="zh-CN" sz="2600" dirty="0" smtClean="0">
                <a:solidFill>
                  <a:schemeClr val="tx1"/>
                </a:solidFill>
                <a:latin typeface="微软雅黑" pitchFamily="34" charset="-122"/>
                <a:ea typeface="微软雅黑" pitchFamily="34" charset="-122"/>
              </a:rPr>
              <a:t>。</a:t>
            </a:r>
            <a:endParaRPr lang="en-US" altLang="zh-CN" sz="2600" dirty="0" smtClean="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zh-CN" sz="2600" b="0" dirty="0" smtClean="0">
                <a:solidFill>
                  <a:schemeClr val="tx1"/>
                </a:solidFill>
                <a:latin typeface="微软雅黑" pitchFamily="34" charset="-122"/>
                <a:ea typeface="微软雅黑" pitchFamily="34" charset="-122"/>
              </a:rPr>
              <a:t>美国</a:t>
            </a:r>
            <a:r>
              <a:rPr lang="zh-CN" altLang="zh-CN" sz="2600" b="0" dirty="0">
                <a:solidFill>
                  <a:schemeClr val="tx1"/>
                </a:solidFill>
                <a:latin typeface="微软雅黑" pitchFamily="34" charset="-122"/>
                <a:ea typeface="微软雅黑" pitchFamily="34" charset="-122"/>
              </a:rPr>
              <a:t>经济学家摩尔说：</a:t>
            </a:r>
            <a:r>
              <a:rPr lang="en-US" altLang="zh-CN" sz="2600" b="0" dirty="0">
                <a:solidFill>
                  <a:schemeClr val="tx1"/>
                </a:solidFill>
                <a:latin typeface="微软雅黑" pitchFamily="34" charset="-122"/>
                <a:ea typeface="微软雅黑" pitchFamily="34" charset="-122"/>
              </a:rPr>
              <a:t>“</a:t>
            </a:r>
            <a:r>
              <a:rPr lang="zh-CN" altLang="zh-CN" sz="2600" b="0" dirty="0">
                <a:solidFill>
                  <a:schemeClr val="tx1"/>
                </a:solidFill>
                <a:latin typeface="微软雅黑" pitchFamily="34" charset="-122"/>
                <a:ea typeface="微软雅黑" pitchFamily="34" charset="-122"/>
              </a:rPr>
              <a:t>如果今天中国某种产品的生产成本高于别国，中国很快就能够降低成本，能够以低于别国成本进行生产，使今天在第一技术产品上的低成本优势迅速的转化为明天在高技术产品上的低成本优势</a:t>
            </a:r>
            <a:r>
              <a:rPr lang="en-US" altLang="zh-CN" sz="2600" b="0" dirty="0">
                <a:solidFill>
                  <a:schemeClr val="tx1"/>
                </a:solidFill>
                <a:latin typeface="微软雅黑" pitchFamily="34" charset="-122"/>
                <a:ea typeface="微软雅黑" pitchFamily="34" charset="-122"/>
              </a:rPr>
              <a:t>”</a:t>
            </a:r>
            <a:r>
              <a:rPr lang="zh-CN" altLang="zh-CN" sz="2600" b="0" dirty="0" smtClean="0">
                <a:solidFill>
                  <a:schemeClr val="tx1"/>
                </a:solidFill>
                <a:latin typeface="微软雅黑" pitchFamily="34" charset="-122"/>
                <a:ea typeface="微软雅黑" pitchFamily="34" charset="-122"/>
              </a:rPr>
              <a:t>。</a:t>
            </a:r>
            <a:endParaRPr lang="en-US" altLang="zh-CN" sz="2600" b="0" dirty="0" smtClean="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r>
              <a:rPr lang="zh-CN" altLang="en-US" sz="2600" dirty="0" smtClean="0">
                <a:solidFill>
                  <a:schemeClr val="tx1"/>
                </a:solidFill>
                <a:latin typeface="微软雅黑" pitchFamily="34" charset="-122"/>
                <a:ea typeface="微软雅黑" pitchFamily="34" charset="-122"/>
              </a:rPr>
              <a:t>因此，正是中国历史上</a:t>
            </a:r>
            <a:r>
              <a:rPr lang="zh-CN" altLang="zh-CN" sz="2600" dirty="0">
                <a:solidFill>
                  <a:schemeClr val="tx1"/>
                </a:solidFill>
                <a:latin typeface="微软雅黑" pitchFamily="34" charset="-122"/>
                <a:ea typeface="微软雅黑" pitchFamily="34" charset="-122"/>
              </a:rPr>
              <a:t>人力资本</a:t>
            </a:r>
            <a:r>
              <a:rPr lang="zh-CN" altLang="en-US" sz="2600" dirty="0">
                <a:solidFill>
                  <a:schemeClr val="tx1"/>
                </a:solidFill>
                <a:latin typeface="微软雅黑" pitchFamily="34" charset="-122"/>
                <a:ea typeface="微软雅黑" pitchFamily="34" charset="-122"/>
              </a:rPr>
              <a:t>的</a:t>
            </a:r>
            <a:r>
              <a:rPr lang="zh-CN" altLang="zh-CN" sz="2600" dirty="0">
                <a:solidFill>
                  <a:schemeClr val="tx1"/>
                </a:solidFill>
                <a:latin typeface="微软雅黑" pitchFamily="34" charset="-122"/>
                <a:ea typeface="微软雅黑" pitchFamily="34" charset="-122"/>
              </a:rPr>
              <a:t>积累</a:t>
            </a:r>
            <a:r>
              <a:rPr lang="zh-CN" altLang="en-US" sz="2600" dirty="0">
                <a:solidFill>
                  <a:schemeClr val="tx1"/>
                </a:solidFill>
                <a:latin typeface="微软雅黑" pitchFamily="34" charset="-122"/>
                <a:ea typeface="微软雅黑" pitchFamily="34" charset="-122"/>
              </a:rPr>
              <a:t>为</a:t>
            </a:r>
            <a:r>
              <a:rPr lang="zh-CN" altLang="zh-CN" sz="2600" dirty="0">
                <a:solidFill>
                  <a:schemeClr val="tx1"/>
                </a:solidFill>
                <a:latin typeface="微软雅黑" pitchFamily="34" charset="-122"/>
                <a:ea typeface="微软雅黑" pitchFamily="34" charset="-122"/>
              </a:rPr>
              <a:t>改革开放以来</a:t>
            </a:r>
            <a:r>
              <a:rPr lang="zh-CN" altLang="en-US" sz="2600" dirty="0">
                <a:solidFill>
                  <a:schemeClr val="tx1"/>
                </a:solidFill>
                <a:latin typeface="微软雅黑" pitchFamily="34" charset="-122"/>
                <a:ea typeface="微软雅黑" pitchFamily="34" charset="-122"/>
              </a:rPr>
              <a:t>的</a:t>
            </a:r>
            <a:r>
              <a:rPr lang="zh-CN" altLang="zh-CN" sz="2600" dirty="0">
                <a:solidFill>
                  <a:schemeClr val="tx1"/>
                </a:solidFill>
                <a:latin typeface="微软雅黑" pitchFamily="34" charset="-122"/>
                <a:ea typeface="微软雅黑" pitchFamily="34" charset="-122"/>
              </a:rPr>
              <a:t>高速</a:t>
            </a:r>
            <a:r>
              <a:rPr lang="zh-CN" altLang="zh-CN" sz="2600" dirty="0">
                <a:solidFill>
                  <a:schemeClr val="tx1"/>
                </a:solidFill>
                <a:latin typeface="微软雅黑" pitchFamily="34" charset="-122"/>
                <a:ea typeface="微软雅黑" pitchFamily="34" charset="-122"/>
              </a:rPr>
              <a:t>经济</a:t>
            </a:r>
            <a:r>
              <a:rPr lang="zh-CN" altLang="zh-CN" sz="2600" dirty="0">
                <a:solidFill>
                  <a:schemeClr val="tx1"/>
                </a:solidFill>
                <a:latin typeface="微软雅黑" pitchFamily="34" charset="-122"/>
                <a:ea typeface="微软雅黑" pitchFamily="34" charset="-122"/>
              </a:rPr>
              <a:t>增长</a:t>
            </a:r>
            <a:r>
              <a:rPr lang="zh-CN" altLang="en-US" sz="2600" dirty="0">
                <a:solidFill>
                  <a:schemeClr val="tx1"/>
                </a:solidFill>
                <a:latin typeface="微软雅黑" pitchFamily="34" charset="-122"/>
                <a:ea typeface="微软雅黑" pitchFamily="34" charset="-122"/>
              </a:rPr>
              <a:t>奠定了重要的基础。</a:t>
            </a:r>
            <a:endParaRPr lang="en-US" altLang="zh-CN" sz="2600" dirty="0">
              <a:solidFill>
                <a:schemeClr val="tx1"/>
              </a:solidFill>
              <a:latin typeface="微软雅黑" pitchFamily="34" charset="-122"/>
              <a:ea typeface="微软雅黑" pitchFamily="34" charset="-122"/>
            </a:endParaRPr>
          </a:p>
          <a:p>
            <a:pPr marL="391146" indent="-391146" defTabSz="1043056">
              <a:lnSpc>
                <a:spcPct val="140000"/>
              </a:lnSpc>
              <a:spcBef>
                <a:spcPct val="20000"/>
              </a:spcBef>
              <a:buFont typeface="Wingdings" panose="05000000000000000000" pitchFamily="2" charset="2"/>
              <a:buChar char="Ø"/>
            </a:pPr>
            <a:endParaRPr lang="en-US" altLang="zh-CN" sz="2600" b="0" dirty="0">
              <a:solidFill>
                <a:schemeClr val="tx1"/>
              </a:solidFill>
              <a:latin typeface="微软雅黑" pitchFamily="34" charset="-122"/>
              <a:ea typeface="微软雅黑" pitchFamily="34" charset="-122"/>
            </a:endParaRPr>
          </a:p>
        </p:txBody>
      </p:sp>
      <p:sp>
        <p:nvSpPr>
          <p:cNvPr id="4" name="日期占位符 3"/>
          <p:cNvSpPr>
            <a:spLocks noGrp="1"/>
          </p:cNvSpPr>
          <p:nvPr>
            <p:ph type="dt" sz="half" idx="10"/>
          </p:nvPr>
        </p:nvSpPr>
        <p:spPr/>
        <p:txBody>
          <a:bodyPr/>
          <a:lstStyle/>
          <a:p>
            <a:fld id="{A491403F-6791-45F5-A826-CFBA45D8BAD4}" type="datetime1">
              <a:rPr lang="zh-CN" altLang="en-US" smtClean="0"/>
              <a:pPr/>
              <a:t>2021/2/14</a:t>
            </a:fld>
            <a:endParaRPr lang="en-US" dirty="0"/>
          </a:p>
        </p:txBody>
      </p:sp>
      <p:sp>
        <p:nvSpPr>
          <p:cNvPr id="5" name="页脚占位符 4"/>
          <p:cNvSpPr>
            <a:spLocks noGrp="1"/>
          </p:cNvSpPr>
          <p:nvPr>
            <p:ph type="ftr" sz="quarter" idx="11"/>
          </p:nvPr>
        </p:nvSpPr>
        <p:spPr/>
        <p:txBody>
          <a:bodyPr/>
          <a:lstStyle/>
          <a:p>
            <a:r>
              <a:rPr lang="zh-CN" altLang="en-US" smtClean="0"/>
              <a:t>课程思政</a:t>
            </a:r>
            <a:endParaRPr lang="en-US" dirty="0"/>
          </a:p>
        </p:txBody>
      </p:sp>
      <p:sp>
        <p:nvSpPr>
          <p:cNvPr id="6" name="灯片编号占位符 5"/>
          <p:cNvSpPr>
            <a:spLocks noGrp="1"/>
          </p:cNvSpPr>
          <p:nvPr>
            <p:ph type="sldNum" sz="quarter" idx="12"/>
          </p:nvPr>
        </p:nvSpPr>
        <p:spPr/>
        <p:txBody>
          <a:bodyPr/>
          <a:lstStyle/>
          <a:p>
            <a:fld id="{6113E31D-E2AB-40D1-8B51-AFA5AFEF393A}" type="slidenum">
              <a:rPr lang="en-US" smtClean="0"/>
              <a:pPr/>
              <a:t>9</a:t>
            </a:fld>
            <a:endParaRPr lang="en-US" dirty="0"/>
          </a:p>
        </p:txBody>
      </p:sp>
    </p:spTree>
    <p:extLst>
      <p:ext uri="{BB962C8B-B14F-4D97-AF65-F5344CB8AC3E}">
        <p14:creationId xmlns:p14="http://schemas.microsoft.com/office/powerpoint/2010/main" val="2312164574"/>
      </p:ext>
    </p:extLst>
  </p:cSld>
  <p:clrMapOvr>
    <a:masterClrMapping/>
  </p:clrMapOvr>
</p:sld>
</file>

<file path=ppt/theme/theme1.xml><?xml version="1.0" encoding="utf-8"?>
<a:theme xmlns:a="http://schemas.openxmlformats.org/drawingml/2006/main" name="怀旧">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回顾</Template>
  <TotalTime>6282</TotalTime>
  <Words>1079</Words>
  <Application>Microsoft Office PowerPoint</Application>
  <PresentationFormat>宽屏</PresentationFormat>
  <Paragraphs>68</Paragraphs>
  <Slides>9</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9</vt:i4>
      </vt:variant>
    </vt:vector>
  </HeadingPairs>
  <TitlesOfParts>
    <vt:vector size="20" baseType="lpstr">
      <vt:lpstr>Microsoft YaHei UI</vt:lpstr>
      <vt:lpstr>等线</vt:lpstr>
      <vt:lpstr>楷体_GB2312</vt:lpstr>
      <vt:lpstr>宋体</vt:lpstr>
      <vt:lpstr>微软雅黑</vt:lpstr>
      <vt:lpstr>Arial</vt:lpstr>
      <vt:lpstr>Calibri</vt:lpstr>
      <vt:lpstr>Calibri Light</vt:lpstr>
      <vt:lpstr>Times New Roman</vt:lpstr>
      <vt:lpstr>Wingdings</vt:lpstr>
      <vt:lpstr>怀旧</vt:lpstr>
      <vt:lpstr>案例一： 人力资本历史积累与中国工业化道路</vt:lpstr>
      <vt:lpstr>人力资本与工业化之间的关系</vt:lpstr>
      <vt:lpstr>（二）劳动力质量的提升和英国工业革命</vt:lpstr>
      <vt:lpstr>PowerPoint 演示文稿</vt:lpstr>
      <vt:lpstr>（三）中国工业化及其在世界各国中的位置变化</vt:lpstr>
      <vt:lpstr>PowerPoint 演示文稿</vt:lpstr>
      <vt:lpstr>问题1：中国长期历史发展为工业化积累了哪些人力资源？</vt:lpstr>
      <vt:lpstr>（三）中国人积累了优秀的商业精神和商业才干</vt:lpstr>
      <vt:lpstr>问题2：人力资本积累与中国改革开放以来高速经济增长之间的存在怎样的关系？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博弈与社会</dc:title>
  <dc:creator>Microsoft Office 用户</dc:creator>
  <cp:lastModifiedBy>yhz</cp:lastModifiedBy>
  <cp:revision>99</cp:revision>
  <dcterms:created xsi:type="dcterms:W3CDTF">2017-05-16T21:50:45Z</dcterms:created>
  <dcterms:modified xsi:type="dcterms:W3CDTF">2021-02-14T11:03:37Z</dcterms:modified>
</cp:coreProperties>
</file>