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2"/>
  </p:notesMasterIdLst>
  <p:sldIdLst>
    <p:sldId id="487" r:id="rId2"/>
    <p:sldId id="500" r:id="rId3"/>
    <p:sldId id="494" r:id="rId4"/>
    <p:sldId id="495" r:id="rId5"/>
    <p:sldId id="503" r:id="rId6"/>
    <p:sldId id="496" r:id="rId7"/>
    <p:sldId id="504" r:id="rId8"/>
    <p:sldId id="497" r:id="rId9"/>
    <p:sldId id="498" r:id="rId10"/>
    <p:sldId id="49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夏纪军" initials="a" lastIdx="0" clrIdx="0">
    <p:extLst>
      <p:ext uri="{19B8F6BF-5375-455C-9EA6-DF929625EA0E}">
        <p15:presenceInfo xmlns:p15="http://schemas.microsoft.com/office/powerpoint/2012/main" userId="夏纪军"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43"/>
  </p:normalViewPr>
  <p:slideViewPr>
    <p:cSldViewPr snapToGrid="0" snapToObjects="1">
      <p:cViewPr varScale="1">
        <p:scale>
          <a:sx n="85" d="100"/>
          <a:sy n="85" d="100"/>
        </p:scale>
        <p:origin x="82" y="269"/>
      </p:cViewPr>
      <p:guideLst>
        <p:guide orient="horz" pos="2160"/>
        <p:guide pos="3840"/>
      </p:guideLst>
    </p:cSldViewPr>
  </p:slideViewPr>
  <p:notesTextViewPr>
    <p:cViewPr>
      <p:scale>
        <a:sx n="1" d="1"/>
        <a:sy n="1" d="1"/>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F9F6F6-76CF-1F45-8536-C45939A9C86C}" type="datetimeFigureOut">
              <a:rPr kumimoji="1" lang="zh-CN" altLang="en-US" smtClean="0"/>
              <a:pPr/>
              <a:t>2021/2/15</a:t>
            </a:fld>
            <a:endParaRPr kumimoji="1"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幻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C81700-08FB-3E46-BB82-3C7619D9167B}" type="slidenum">
              <a:rPr kumimoji="1" lang="zh-CN" altLang="en-US" smtClean="0"/>
              <a:pPr/>
              <a:t>‹#›</a:t>
            </a:fld>
            <a:endParaRPr kumimoji="1" lang="zh-CN" altLang="en-US"/>
          </a:p>
        </p:txBody>
      </p:sp>
    </p:spTree>
    <p:extLst>
      <p:ext uri="{BB962C8B-B14F-4D97-AF65-F5344CB8AC3E}">
        <p14:creationId xmlns:p14="http://schemas.microsoft.com/office/powerpoint/2010/main" val="1173661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0962B14A-93A4-478D-BEF3-9B3C894F145D}" type="datetime1">
              <a:rPr lang="zh-CN" altLang="en-US" smtClean="0"/>
              <a:pPr/>
              <a:t>2021/2/15</a:t>
            </a:fld>
            <a:endParaRPr lang="en-US" dirty="0"/>
          </a:p>
        </p:txBody>
      </p:sp>
      <p:sp>
        <p:nvSpPr>
          <p:cNvPr id="5" name="Footer Placeholder 4"/>
          <p:cNvSpPr>
            <a:spLocks noGrp="1"/>
          </p:cNvSpPr>
          <p:nvPr>
            <p:ph type="ftr" sz="quarter" idx="11"/>
          </p:nvPr>
        </p:nvSpPr>
        <p:spPr/>
        <p:txBody>
          <a:bodyPr/>
          <a:lstStyle/>
          <a:p>
            <a:r>
              <a:rPr lang="zh-CN" altLang="en-US" smtClean="0"/>
              <a:t>课程思政</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B80BD365-6CCE-4CE4-AFF9-7D09853DB7ED}" type="datetime1">
              <a:rPr lang="zh-CN" altLang="en-US" smtClean="0"/>
              <a:pPr/>
              <a:t>2021/2/15</a:t>
            </a:fld>
            <a:endParaRPr lang="en-US" dirty="0"/>
          </a:p>
        </p:txBody>
      </p:sp>
      <p:sp>
        <p:nvSpPr>
          <p:cNvPr id="5" name="Footer Placeholder 4"/>
          <p:cNvSpPr>
            <a:spLocks noGrp="1"/>
          </p:cNvSpPr>
          <p:nvPr>
            <p:ph type="ftr" sz="quarter" idx="11"/>
          </p:nvPr>
        </p:nvSpPr>
        <p:spPr/>
        <p:txBody>
          <a:bodyPr/>
          <a:lstStyle/>
          <a:p>
            <a:r>
              <a:rPr lang="zh-CN" altLang="en-US" smtClean="0"/>
              <a:t>课程思政</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和文本">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EF619A85-CF29-46F2-8A80-139DCC91A448}" type="datetime1">
              <a:rPr lang="zh-CN" altLang="en-US" smtClean="0"/>
              <a:pPr/>
              <a:t>2021/2/15</a:t>
            </a:fld>
            <a:endParaRPr lang="en-US" dirty="0"/>
          </a:p>
        </p:txBody>
      </p:sp>
      <p:sp>
        <p:nvSpPr>
          <p:cNvPr id="5" name="Footer Placeholder 4"/>
          <p:cNvSpPr>
            <a:spLocks noGrp="1"/>
          </p:cNvSpPr>
          <p:nvPr>
            <p:ph type="ftr" sz="quarter" idx="11"/>
          </p:nvPr>
        </p:nvSpPr>
        <p:spPr/>
        <p:txBody>
          <a:bodyPr/>
          <a:lstStyle/>
          <a:p>
            <a:r>
              <a:rPr lang="zh-CN" altLang="en-US" smtClean="0"/>
              <a:t>课程思政</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b="1"/>
            </a:lvl1pPr>
          </a:lstStyle>
          <a:p>
            <a:r>
              <a:rPr lang="zh-CN" altLang="en-US" dirty="0"/>
              <a:t>单击此处编辑母版标题样式</a:t>
            </a:r>
            <a:endParaRPr lang="en-US" dirty="0"/>
          </a:p>
        </p:txBody>
      </p:sp>
      <p:sp>
        <p:nvSpPr>
          <p:cNvPr id="3" name="Content Placeholder 2"/>
          <p:cNvSpPr>
            <a:spLocks noGrp="1"/>
          </p:cNvSpPr>
          <p:nvPr>
            <p:ph idx="1"/>
          </p:nvPr>
        </p:nvSpPr>
        <p:spPr/>
        <p:txBody>
          <a:bodyPr/>
          <a:lstStyle>
            <a:lvl1pPr>
              <a:defRPr sz="2800" b="1"/>
            </a:lvl1pPr>
            <a:lvl2pPr>
              <a:defRPr sz="2400"/>
            </a:lvl2pPr>
            <a:lvl3pPr>
              <a:defRPr sz="2400"/>
            </a:lvl3pPr>
            <a:lvl4pPr>
              <a:defRPr sz="2400"/>
            </a:lvl4pPr>
            <a:lvl5pPr>
              <a:defRPr sz="2400"/>
            </a:lvl5p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4" name="Date Placeholder 3"/>
          <p:cNvSpPr>
            <a:spLocks noGrp="1"/>
          </p:cNvSpPr>
          <p:nvPr>
            <p:ph type="dt" sz="half" idx="10"/>
          </p:nvPr>
        </p:nvSpPr>
        <p:spPr/>
        <p:txBody>
          <a:bodyPr/>
          <a:lstStyle/>
          <a:p>
            <a:fld id="{A491403F-6791-45F5-A826-CFBA45D8BAD4}" type="datetime1">
              <a:rPr lang="zh-CN" altLang="en-US" smtClean="0"/>
              <a:pPr/>
              <a:t>2021/2/15</a:t>
            </a:fld>
            <a:endParaRPr lang="en-US" dirty="0"/>
          </a:p>
        </p:txBody>
      </p:sp>
      <p:sp>
        <p:nvSpPr>
          <p:cNvPr id="5" name="Footer Placeholder 4"/>
          <p:cNvSpPr>
            <a:spLocks noGrp="1"/>
          </p:cNvSpPr>
          <p:nvPr>
            <p:ph type="ftr" sz="quarter" idx="11"/>
          </p:nvPr>
        </p:nvSpPr>
        <p:spPr/>
        <p:txBody>
          <a:bodyPr/>
          <a:lstStyle/>
          <a:p>
            <a:r>
              <a:rPr lang="zh-CN" altLang="en-US" smtClean="0"/>
              <a:t>课程思政</a:t>
            </a:r>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DD8343D0-F2BF-46FB-86AC-BE57FB2D9774}" type="datetime1">
              <a:rPr lang="zh-CN" altLang="en-US" smtClean="0"/>
              <a:pPr/>
              <a:t>2021/2/15</a:t>
            </a:fld>
            <a:endParaRPr lang="en-US" dirty="0"/>
          </a:p>
        </p:txBody>
      </p:sp>
      <p:sp>
        <p:nvSpPr>
          <p:cNvPr id="5" name="Footer Placeholder 4"/>
          <p:cNvSpPr>
            <a:spLocks noGrp="1"/>
          </p:cNvSpPr>
          <p:nvPr>
            <p:ph type="ftr" sz="quarter" idx="11"/>
          </p:nvPr>
        </p:nvSpPr>
        <p:spPr/>
        <p:txBody>
          <a:bodyPr/>
          <a:lstStyle/>
          <a:p>
            <a:r>
              <a:rPr lang="zh-CN" altLang="en-US" smtClean="0"/>
              <a:t>课程思政</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项内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D4EA9DB8-6780-49D6-90AC-E3490316475D}" type="datetime1">
              <a:rPr lang="zh-CN" altLang="en-US" smtClean="0"/>
              <a:pPr/>
              <a:t>2021/2/15</a:t>
            </a:fld>
            <a:endParaRPr lang="en-US" dirty="0"/>
          </a:p>
        </p:txBody>
      </p:sp>
      <p:sp>
        <p:nvSpPr>
          <p:cNvPr id="6" name="Footer Placeholder 5"/>
          <p:cNvSpPr>
            <a:spLocks noGrp="1"/>
          </p:cNvSpPr>
          <p:nvPr>
            <p:ph type="ftr" sz="quarter" idx="11"/>
          </p:nvPr>
        </p:nvSpPr>
        <p:spPr/>
        <p:txBody>
          <a:bodyPr/>
          <a:lstStyle/>
          <a:p>
            <a:r>
              <a:rPr lang="zh-CN" altLang="en-US" smtClean="0"/>
              <a:t>课程思政</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97280" y="2582334"/>
            <a:ext cx="4937760" cy="337820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217920" y="2582334"/>
            <a:ext cx="4937760" cy="337820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D47E9D7C-7534-4DF0-94D5-A3E569C0EE28}" type="datetime1">
              <a:rPr lang="zh-CN" altLang="en-US" smtClean="0"/>
              <a:pPr/>
              <a:t>2021/2/15</a:t>
            </a:fld>
            <a:endParaRPr lang="en-US" dirty="0"/>
          </a:p>
        </p:txBody>
      </p:sp>
      <p:sp>
        <p:nvSpPr>
          <p:cNvPr id="8" name="Footer Placeholder 7"/>
          <p:cNvSpPr>
            <a:spLocks noGrp="1"/>
          </p:cNvSpPr>
          <p:nvPr>
            <p:ph type="ftr" sz="quarter" idx="11"/>
          </p:nvPr>
        </p:nvSpPr>
        <p:spPr/>
        <p:txBody>
          <a:bodyPr/>
          <a:lstStyle/>
          <a:p>
            <a:r>
              <a:rPr lang="zh-CN" altLang="en-US" smtClean="0"/>
              <a:t>课程思政</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246FD35-EBCC-492F-AA13-B840F1E1632A}" type="datetime1">
              <a:rPr lang="zh-CN" altLang="en-US" smtClean="0"/>
              <a:pPr/>
              <a:t>2021/2/15</a:t>
            </a:fld>
            <a:endParaRPr lang="en-US" dirty="0"/>
          </a:p>
        </p:txBody>
      </p:sp>
      <p:sp>
        <p:nvSpPr>
          <p:cNvPr id="4" name="Footer Placeholder 3"/>
          <p:cNvSpPr>
            <a:spLocks noGrp="1"/>
          </p:cNvSpPr>
          <p:nvPr>
            <p:ph type="ftr" sz="quarter" idx="11"/>
          </p:nvPr>
        </p:nvSpPr>
        <p:spPr/>
        <p:txBody>
          <a:bodyPr/>
          <a:lstStyle/>
          <a:p>
            <a:r>
              <a:rPr lang="zh-CN" altLang="en-US" smtClean="0"/>
              <a:t>课程思政</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35D8556-1250-45DA-996C-159C39C4F194}" type="datetime1">
              <a:rPr lang="zh-CN" altLang="en-US" smtClean="0"/>
              <a:pPr/>
              <a:t>2021/2/15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zh-CN" altLang="en-US" smtClean="0"/>
              <a:t>课程思政</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2E007CE-1D78-45A8-A6CC-186991F75EF5}" type="datetime1">
              <a:rPr lang="zh-CN" altLang="en-US" smtClean="0"/>
              <a:pPr/>
              <a:t>2021/2/15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zh-CN" altLang="en-US" smtClean="0"/>
              <a:t>课程思政</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5" y="0"/>
            <a:ext cx="12191985" cy="4915076"/>
          </a:xfrm>
          <a:solidFill>
            <a:schemeClr val="accent3"/>
          </a:solid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将图片拖动到占位符，或单击添加图标</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B900328-6E9E-4B1E-B225-F74903DC5A23}" type="datetime1">
              <a:rPr lang="zh-CN" altLang="en-US" smtClean="0"/>
              <a:pPr/>
              <a:t>2021/2/15</a:t>
            </a:fld>
            <a:endParaRPr lang="en-US" dirty="0"/>
          </a:p>
        </p:txBody>
      </p:sp>
      <p:sp>
        <p:nvSpPr>
          <p:cNvPr id="6" name="Footer Placeholder 5"/>
          <p:cNvSpPr>
            <a:spLocks noGrp="1"/>
          </p:cNvSpPr>
          <p:nvPr>
            <p:ph type="ftr" sz="quarter" idx="11"/>
          </p:nvPr>
        </p:nvSpPr>
        <p:spPr/>
        <p:txBody>
          <a:bodyPr/>
          <a:lstStyle/>
          <a:p>
            <a:r>
              <a:rPr lang="zh-CN" altLang="en-US" smtClean="0"/>
              <a:t>课程思政</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3C14C48-938C-40F8-9646-BE9660ED8A9D}" type="datetime1">
              <a:rPr lang="zh-CN" altLang="en-US" smtClean="0"/>
              <a:pPr/>
              <a:t>2021/2/15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zh-CN" altLang="en-US" smtClean="0"/>
              <a:t>课程思政</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50259" y="286603"/>
            <a:ext cx="10497669" cy="1309115"/>
          </a:xfrm>
        </p:spPr>
        <p:txBody>
          <a:bodyPr>
            <a:normAutofit/>
          </a:bodyPr>
          <a:lstStyle/>
          <a:p>
            <a:pPr algn="ctr"/>
            <a:r>
              <a:rPr lang="zh-CN" altLang="en-US" sz="4000" dirty="0" smtClean="0"/>
              <a:t>案例二：</a:t>
            </a:r>
            <a:r>
              <a:rPr lang="zh-CN" altLang="zh-CN" sz="4000" dirty="0"/>
              <a:t>近代新式企业的产权保护</a:t>
            </a:r>
            <a:r>
              <a:rPr lang="zh-CN" altLang="zh-CN" sz="4000" dirty="0"/>
              <a:t>机制</a:t>
            </a:r>
            <a:endParaRPr lang="en-US" altLang="zh-CN" sz="4000" dirty="0"/>
          </a:p>
        </p:txBody>
      </p:sp>
      <p:sp>
        <p:nvSpPr>
          <p:cNvPr id="3" name="内容占位符 2"/>
          <p:cNvSpPr>
            <a:spLocks noGrp="1"/>
          </p:cNvSpPr>
          <p:nvPr>
            <p:ph idx="1"/>
          </p:nvPr>
        </p:nvSpPr>
        <p:spPr>
          <a:xfrm>
            <a:off x="788894" y="1703293"/>
            <a:ext cx="10936941" cy="4756491"/>
          </a:xfrm>
        </p:spPr>
        <p:txBody>
          <a:bodyPr>
            <a:normAutofit fontScale="85000" lnSpcReduction="20000"/>
          </a:bodyPr>
          <a:lstStyle/>
          <a:p>
            <a:pPr marL="342900" indent="-342900">
              <a:lnSpc>
                <a:spcPct val="150000"/>
              </a:lnSpc>
            </a:pPr>
            <a:r>
              <a:rPr kumimoji="1" lang="zh-CN" altLang="en-US" b="1" dirty="0" smtClean="0">
                <a:solidFill>
                  <a:srgbClr val="FF0000"/>
                </a:solidFill>
              </a:rPr>
              <a:t>专业知识</a:t>
            </a:r>
            <a:r>
              <a:rPr kumimoji="1" lang="zh-CN" altLang="en-US" b="1" dirty="0">
                <a:solidFill>
                  <a:srgbClr val="FF0000"/>
                </a:solidFill>
              </a:rPr>
              <a:t>点</a:t>
            </a:r>
            <a:r>
              <a:rPr kumimoji="1" lang="zh-CN" altLang="en-US" dirty="0" smtClean="0">
                <a:solidFill>
                  <a:srgbClr val="FF0000"/>
                </a:solidFill>
              </a:rPr>
              <a:t>：</a:t>
            </a:r>
            <a:r>
              <a:rPr lang="zh-CN" altLang="zh-CN" sz="2400" dirty="0"/>
              <a:t>产权制度、工业化与新式</a:t>
            </a:r>
            <a:r>
              <a:rPr lang="zh-CN" altLang="zh-CN" sz="2400" dirty="0" smtClean="0"/>
              <a:t>企业</a:t>
            </a:r>
            <a:r>
              <a:rPr lang="zh-CN" altLang="en-US" sz="2400" dirty="0" smtClean="0"/>
              <a:t>；</a:t>
            </a:r>
            <a:r>
              <a:rPr lang="zh-CN" altLang="zh-CN" sz="2400" dirty="0"/>
              <a:t>官利制度</a:t>
            </a:r>
            <a:endParaRPr lang="en-US" altLang="zh-CN" sz="2400" dirty="0"/>
          </a:p>
          <a:p>
            <a:pPr marL="342900" indent="-342900">
              <a:lnSpc>
                <a:spcPct val="150000"/>
              </a:lnSpc>
            </a:pPr>
            <a:r>
              <a:rPr kumimoji="1" lang="zh-CN" altLang="en-US" b="1" dirty="0" smtClean="0">
                <a:solidFill>
                  <a:srgbClr val="FF0000"/>
                </a:solidFill>
              </a:rPr>
              <a:t>思政元素：</a:t>
            </a:r>
            <a:endParaRPr kumimoji="1" lang="en-US" altLang="zh-CN" b="1" dirty="0" smtClean="0">
              <a:solidFill>
                <a:srgbClr val="FF0000"/>
              </a:solidFill>
            </a:endParaRPr>
          </a:p>
          <a:p>
            <a:pPr marL="1080000" lvl="1" indent="-342900">
              <a:lnSpc>
                <a:spcPct val="150000"/>
              </a:lnSpc>
            </a:pPr>
            <a:r>
              <a:rPr lang="zh-CN" altLang="zh-CN" sz="2500" b="1" dirty="0" smtClean="0"/>
              <a:t>国情</a:t>
            </a:r>
            <a:r>
              <a:rPr lang="zh-CN" altLang="zh-CN" sz="2500" b="1" dirty="0"/>
              <a:t>教育：理解近代以来中国企业与经济发展的路径；</a:t>
            </a:r>
          </a:p>
          <a:p>
            <a:pPr marL="1080000" lvl="1" indent="-342900">
              <a:lnSpc>
                <a:spcPct val="150000"/>
              </a:lnSpc>
            </a:pPr>
            <a:r>
              <a:rPr lang="zh-CN" altLang="zh-CN" sz="2500" b="1" dirty="0" smtClean="0"/>
              <a:t>历史</a:t>
            </a:r>
            <a:r>
              <a:rPr lang="zh-CN" altLang="zh-CN" sz="2500" b="1" dirty="0"/>
              <a:t>视野：理解中国特色产权制度的历史源泉；</a:t>
            </a:r>
          </a:p>
          <a:p>
            <a:pPr marL="1080000" lvl="1" indent="-342900">
              <a:lnSpc>
                <a:spcPct val="150000"/>
              </a:lnSpc>
            </a:pPr>
            <a:r>
              <a:rPr lang="zh-CN" altLang="zh-CN" sz="2500" b="1" dirty="0" smtClean="0"/>
              <a:t>道路</a:t>
            </a:r>
            <a:r>
              <a:rPr lang="zh-CN" altLang="zh-CN" sz="2500" b="1" dirty="0"/>
              <a:t>自信、理论自信：理解中国特色产权保护与经济增长的关系</a:t>
            </a:r>
          </a:p>
          <a:p>
            <a:pPr marL="342900" indent="-342900">
              <a:lnSpc>
                <a:spcPct val="150000"/>
              </a:lnSpc>
            </a:pPr>
            <a:r>
              <a:rPr kumimoji="1" lang="zh-CN" altLang="en-US" dirty="0" smtClean="0"/>
              <a:t>案例</a:t>
            </a:r>
            <a:r>
              <a:rPr kumimoji="1" lang="zh-CN" altLang="en-US" dirty="0" smtClean="0"/>
              <a:t>资料</a:t>
            </a:r>
            <a:endParaRPr kumimoji="1" lang="en-US" altLang="zh-CN" dirty="0" smtClean="0"/>
          </a:p>
          <a:p>
            <a:pPr marL="1080000" lvl="1" indent="-342900">
              <a:lnSpc>
                <a:spcPct val="150000"/>
              </a:lnSpc>
              <a:spcBef>
                <a:spcPts val="0"/>
              </a:spcBef>
              <a:spcAft>
                <a:spcPts val="0"/>
              </a:spcAft>
            </a:pPr>
            <a:r>
              <a:rPr lang="zh-CN" altLang="zh-CN" sz="2200" dirty="0" smtClean="0"/>
              <a:t>燕红忠</a:t>
            </a:r>
            <a:r>
              <a:rPr lang="zh-CN" altLang="zh-CN" sz="2200" dirty="0"/>
              <a:t>、</a:t>
            </a:r>
            <a:r>
              <a:rPr lang="zh-CN" altLang="zh-CN" sz="2200" dirty="0" smtClean="0"/>
              <a:t>卫辛</a:t>
            </a:r>
            <a:r>
              <a:rPr lang="zh-CN" altLang="en-US" sz="2200" dirty="0" smtClean="0"/>
              <a:t>，</a:t>
            </a:r>
            <a:r>
              <a:rPr lang="en-US" altLang="zh-CN" sz="2200" dirty="0" smtClean="0"/>
              <a:t>2019</a:t>
            </a:r>
            <a:r>
              <a:rPr lang="zh-CN" altLang="zh-CN" sz="2200" dirty="0" smtClean="0"/>
              <a:t>：《工业化对晚清捐官的影响研究——以新式企业发展中的产权保护机制为中心》</a:t>
            </a:r>
            <a:endParaRPr lang="en-US" altLang="zh-CN" sz="2200" dirty="0" smtClean="0"/>
          </a:p>
          <a:p>
            <a:pPr marL="1080000" lvl="1" indent="-342900">
              <a:lnSpc>
                <a:spcPct val="150000"/>
              </a:lnSpc>
              <a:spcBef>
                <a:spcPts val="0"/>
              </a:spcBef>
              <a:spcAft>
                <a:spcPts val="0"/>
              </a:spcAft>
            </a:pPr>
            <a:r>
              <a:rPr lang="zh-CN" altLang="zh-CN" sz="2200" dirty="0"/>
              <a:t>冀满红、</a:t>
            </a:r>
            <a:r>
              <a:rPr lang="zh-CN" altLang="zh-CN" sz="2200" dirty="0"/>
              <a:t>燕红忠</a:t>
            </a:r>
            <a:r>
              <a:rPr lang="zh-CN" altLang="en-US" sz="2200" dirty="0"/>
              <a:t>，</a:t>
            </a:r>
            <a:r>
              <a:rPr lang="en-US" altLang="zh-CN" sz="2200" dirty="0"/>
              <a:t>2004</a:t>
            </a:r>
            <a:r>
              <a:rPr lang="zh-CN" altLang="zh-CN" sz="2200" dirty="0"/>
              <a:t>：</a:t>
            </a:r>
            <a:r>
              <a:rPr lang="zh-CN" altLang="zh-CN" sz="2200" dirty="0"/>
              <a:t>《近代早期企业的治理特征——以</a:t>
            </a:r>
            <a:r>
              <a:rPr lang="en-US" altLang="zh-CN" sz="2200" dirty="0"/>
              <a:t>1873-1911</a:t>
            </a:r>
            <a:r>
              <a:rPr lang="zh-CN" altLang="zh-CN" sz="2200" dirty="0"/>
              <a:t>年的轮船招商局为例》</a:t>
            </a:r>
            <a:endParaRPr lang="en-US" altLang="zh-CN" sz="2200" dirty="0"/>
          </a:p>
        </p:txBody>
      </p:sp>
      <p:sp>
        <p:nvSpPr>
          <p:cNvPr id="4" name="日期占位符 3"/>
          <p:cNvSpPr>
            <a:spLocks noGrp="1"/>
          </p:cNvSpPr>
          <p:nvPr>
            <p:ph type="dt" sz="half" idx="10"/>
          </p:nvPr>
        </p:nvSpPr>
        <p:spPr/>
        <p:txBody>
          <a:bodyPr/>
          <a:lstStyle/>
          <a:p>
            <a:fld id="{E6069390-FA8E-44BD-A387-1C0EDE6FE1E8}" type="datetime1">
              <a:rPr lang="zh-CN" altLang="en-US" smtClean="0"/>
              <a:pPr/>
              <a:t>2021/2/15</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幻灯片编号占位符 5"/>
          <p:cNvSpPr>
            <a:spLocks noGrp="1"/>
          </p:cNvSpPr>
          <p:nvPr>
            <p:ph type="sldNum" sz="quarter" idx="12"/>
          </p:nvPr>
        </p:nvSpPr>
        <p:spPr/>
        <p:txBody>
          <a:bodyPr/>
          <a:lstStyle/>
          <a:p>
            <a:fld id="{6113E31D-E2AB-40D1-8B51-AFA5AFEF393A}" type="slidenum">
              <a:rPr lang="en-US" smtClean="0"/>
              <a:pPr/>
              <a:t>1</a:t>
            </a:fld>
            <a:endParaRPr lang="en-US" dirty="0"/>
          </a:p>
        </p:txBody>
      </p:sp>
      <p:sp>
        <p:nvSpPr>
          <p:cNvPr id="7"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en-US" sz="1200" b="1" i="0" u="none" strike="noStrike" cap="none" normalizeH="0" baseline="0" dirty="0" smtClean="0">
                <a:ln>
                  <a:noFill/>
                </a:ln>
                <a:solidFill>
                  <a:schemeClr val="tx1"/>
                </a:solidFill>
                <a:effectLst/>
                <a:latin typeface="Arial" panose="020B0604020202020204" pitchFamily="34" charset="0"/>
                <a:ea typeface="楷体_GB2312"/>
                <a:cs typeface="Times New Roman" panose="02020603050405020304" pitchFamily="18" charset="0"/>
              </a:rPr>
              <a:t>道路自信、理论自信：理解中国经济发展的独特道路</a:t>
            </a:r>
            <a:r>
              <a:rPr kumimoji="0" lang="zh-CN" altLang="en-US" sz="800" b="0" i="0" u="none" strike="noStrike" cap="none" normalizeH="0" baseline="0" dirty="0" smtClean="0">
                <a:ln>
                  <a:noFill/>
                </a:ln>
                <a:solidFill>
                  <a:schemeClr val="tx1"/>
                </a:solidFill>
                <a:effectLst/>
                <a:latin typeface="Arial" panose="020B0604020202020204" pitchFamily="34" charset="0"/>
              </a:rPr>
              <a:t> </a:t>
            </a:r>
            <a:endParaRPr kumimoji="0" lang="zh-CN"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24995802"/>
      </p:ext>
    </p:extLst>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97280" y="286603"/>
            <a:ext cx="10058400" cy="1291185"/>
          </a:xfrm>
        </p:spPr>
        <p:txBody>
          <a:bodyPr>
            <a:normAutofit fontScale="90000"/>
          </a:bodyPr>
          <a:lstStyle/>
          <a:p>
            <a:pPr>
              <a:lnSpc>
                <a:spcPct val="110000"/>
              </a:lnSpc>
            </a:pPr>
            <a:r>
              <a:rPr lang="zh-CN" altLang="zh-CN" sz="3600" dirty="0" smtClean="0">
                <a:solidFill>
                  <a:srgbClr val="7030A0"/>
                </a:solidFill>
              </a:rPr>
              <a:t>问题</a:t>
            </a:r>
            <a:r>
              <a:rPr lang="en-US" altLang="zh-CN" sz="3600" dirty="0" smtClean="0">
                <a:solidFill>
                  <a:srgbClr val="7030A0"/>
                </a:solidFill>
              </a:rPr>
              <a:t>2</a:t>
            </a:r>
            <a:r>
              <a:rPr lang="zh-CN" altLang="zh-CN" sz="3600" dirty="0" smtClean="0">
                <a:solidFill>
                  <a:srgbClr val="7030A0"/>
                </a:solidFill>
              </a:rPr>
              <a:t>：</a:t>
            </a:r>
            <a:r>
              <a:rPr lang="zh-CN" altLang="zh-CN" sz="3600" dirty="0">
                <a:solidFill>
                  <a:srgbClr val="7030A0"/>
                </a:solidFill>
              </a:rPr>
              <a:t>中国特色产权保护机制与经济增长之间存在怎样的关系</a:t>
            </a:r>
            <a:r>
              <a:rPr lang="zh-CN" altLang="zh-CN" sz="3600" dirty="0" smtClean="0">
                <a:solidFill>
                  <a:srgbClr val="7030A0"/>
                </a:solidFill>
              </a:rPr>
              <a:t>？</a:t>
            </a:r>
            <a:endParaRPr lang="zh-CN" altLang="en-US" sz="3600" dirty="0">
              <a:solidFill>
                <a:srgbClr val="7030A0"/>
              </a:solidFill>
            </a:endParaRPr>
          </a:p>
        </p:txBody>
      </p:sp>
      <p:sp>
        <p:nvSpPr>
          <p:cNvPr id="3" name="内容占位符 2"/>
          <p:cNvSpPr>
            <a:spLocks noGrp="1"/>
          </p:cNvSpPr>
          <p:nvPr>
            <p:ph idx="1"/>
          </p:nvPr>
        </p:nvSpPr>
        <p:spPr>
          <a:xfrm>
            <a:off x="833719" y="1748118"/>
            <a:ext cx="10587316" cy="4625788"/>
          </a:xfrm>
        </p:spPr>
        <p:txBody>
          <a:bodyPr>
            <a:normAutofit/>
          </a:bodyPr>
          <a:lstStyle/>
          <a:p>
            <a:pPr marL="391146" indent="-391146" defTabSz="1043056">
              <a:lnSpc>
                <a:spcPct val="13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产权不仅是一组法律和经济权利，而且更重要是会影响经济参与人的合理预期。产权的界定和保护也需要效率和成本的权衡。</a:t>
            </a:r>
          </a:p>
          <a:p>
            <a:pPr marL="391146" indent="-391146" defTabSz="1043056">
              <a:lnSpc>
                <a:spcPct val="13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第一，以地方经济绩效考核为核心的“晋升锦标赛”</a:t>
            </a:r>
            <a:r>
              <a:rPr lang="zh-CN" altLang="zh-CN" sz="2400" dirty="0">
                <a:solidFill>
                  <a:schemeClr val="tx1"/>
                </a:solidFill>
                <a:latin typeface="微软雅黑" pitchFamily="34" charset="-122"/>
                <a:ea typeface="微软雅黑" pitchFamily="34" charset="-122"/>
              </a:rPr>
              <a:t>，激励了地方官员的招商引资和对企业的产权保护，推动了经济增长</a:t>
            </a:r>
            <a:r>
              <a:rPr lang="zh-CN" altLang="zh-CN" sz="2400" b="0" dirty="0">
                <a:solidFill>
                  <a:schemeClr val="tx1"/>
                </a:solidFill>
                <a:latin typeface="微软雅黑" pitchFamily="34" charset="-122"/>
                <a:ea typeface="微软雅黑" pitchFamily="34" charset="-122"/>
              </a:rPr>
              <a:t>。</a:t>
            </a:r>
            <a:r>
              <a:rPr lang="zh-CN" altLang="zh-CN" sz="2400" dirty="0">
                <a:solidFill>
                  <a:schemeClr val="tx1"/>
                </a:solidFill>
                <a:latin typeface="微软雅黑" pitchFamily="34" charset="-122"/>
                <a:ea typeface="微软雅黑" pitchFamily="34" charset="-122"/>
              </a:rPr>
              <a:t>这在很大程度上仍然反映了中国长期以来的产权保护特点（高效率、低成本）</a:t>
            </a:r>
            <a:r>
              <a:rPr lang="zh-CN" altLang="zh-CN" sz="2400" b="0" dirty="0">
                <a:solidFill>
                  <a:schemeClr val="tx1"/>
                </a:solidFill>
                <a:latin typeface="微软雅黑" pitchFamily="34" charset="-122"/>
                <a:ea typeface="微软雅黑" pitchFamily="34" charset="-122"/>
              </a:rPr>
              <a:t>。</a:t>
            </a:r>
            <a:endParaRPr lang="en-US" altLang="zh-CN" sz="2400" b="0" dirty="0">
              <a:solidFill>
                <a:schemeClr val="tx1"/>
              </a:solidFill>
              <a:latin typeface="微软雅黑" pitchFamily="34" charset="-122"/>
              <a:ea typeface="微软雅黑" pitchFamily="34" charset="-122"/>
            </a:endParaRPr>
          </a:p>
          <a:p>
            <a:pPr marL="391146" indent="-391146" defTabSz="1043056">
              <a:lnSpc>
                <a:spcPct val="13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第二，在当前的法律法规和行政执行特点的背景下，允许和鼓励企业家参与政治，并赋予各类重要的社会职衔，是有利于民营企业的发展和长期经济增长的。</a:t>
            </a:r>
            <a:endParaRPr lang="en-US" altLang="zh-CN" sz="2400" b="0" dirty="0">
              <a:solidFill>
                <a:schemeClr val="tx1"/>
              </a:solidFill>
              <a:latin typeface="微软雅黑" pitchFamily="34" charset="-122"/>
              <a:ea typeface="微软雅黑" pitchFamily="34" charset="-122"/>
            </a:endParaRPr>
          </a:p>
        </p:txBody>
      </p:sp>
      <p:sp>
        <p:nvSpPr>
          <p:cNvPr id="4" name="日期占位符 3"/>
          <p:cNvSpPr>
            <a:spLocks noGrp="1"/>
          </p:cNvSpPr>
          <p:nvPr>
            <p:ph type="dt" sz="half" idx="10"/>
          </p:nvPr>
        </p:nvSpPr>
        <p:spPr/>
        <p:txBody>
          <a:bodyPr/>
          <a:lstStyle/>
          <a:p>
            <a:fld id="{A491403F-6791-45F5-A826-CFBA45D8BAD4}" type="datetime1">
              <a:rPr lang="zh-CN" altLang="en-US" smtClean="0"/>
              <a:pPr/>
              <a:t>2021/2/15</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10</a:t>
            </a:fld>
            <a:endParaRPr lang="en-US" dirty="0"/>
          </a:p>
        </p:txBody>
      </p:sp>
    </p:spTree>
    <p:extLst>
      <p:ext uri="{BB962C8B-B14F-4D97-AF65-F5344CB8AC3E}">
        <p14:creationId xmlns:p14="http://schemas.microsoft.com/office/powerpoint/2010/main" val="2312164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97280" y="286604"/>
            <a:ext cx="10058400" cy="1273256"/>
          </a:xfrm>
        </p:spPr>
        <p:txBody>
          <a:bodyPr>
            <a:normAutofit/>
          </a:bodyPr>
          <a:lstStyle/>
          <a:p>
            <a:r>
              <a:rPr lang="zh-CN" altLang="zh-CN" sz="3600" dirty="0">
                <a:solidFill>
                  <a:srgbClr val="7030A0"/>
                </a:solidFill>
              </a:rPr>
              <a:t>一、近代早期新式企业的发展背景</a:t>
            </a:r>
          </a:p>
        </p:txBody>
      </p:sp>
      <p:sp>
        <p:nvSpPr>
          <p:cNvPr id="3" name="内容占位符 2"/>
          <p:cNvSpPr>
            <a:spLocks noGrp="1"/>
          </p:cNvSpPr>
          <p:nvPr>
            <p:ph idx="1"/>
          </p:nvPr>
        </p:nvSpPr>
        <p:spPr>
          <a:xfrm>
            <a:off x="788895" y="1748118"/>
            <a:ext cx="10775576" cy="4643717"/>
          </a:xfrm>
        </p:spPr>
        <p:txBody>
          <a:bodyPr>
            <a:normAutofit/>
          </a:bodyPr>
          <a:lstStyle/>
          <a:p>
            <a:pPr marL="391146" indent="-391146" defTabSz="1043056">
              <a:lnSpc>
                <a:spcPct val="14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近代工业化始于一批新式企业的兴办。分为官办、官督商办（官商合办）与民办三种类型</a:t>
            </a:r>
            <a:r>
              <a:rPr lang="zh-CN" altLang="zh-CN" sz="2400" b="0" dirty="0">
                <a:solidFill>
                  <a:schemeClr val="tx1"/>
                </a:solidFill>
                <a:latin typeface="微软雅黑" pitchFamily="34" charset="-122"/>
                <a:ea typeface="微软雅黑" pitchFamily="34" charset="-122"/>
              </a:rPr>
              <a:t>。</a:t>
            </a:r>
            <a:r>
              <a:rPr lang="zh-CN" altLang="zh-CN" sz="2400" b="0" dirty="0">
                <a:solidFill>
                  <a:schemeClr val="tx1"/>
                </a:solidFill>
                <a:latin typeface="微软雅黑" pitchFamily="34" charset="-122"/>
                <a:ea typeface="微软雅黑" pitchFamily="34" charset="-122"/>
              </a:rPr>
              <a:t>为了模仿生产西方先进的枪支炮弹，</a:t>
            </a:r>
            <a:r>
              <a:rPr lang="en-US" altLang="zh-CN" sz="2400" b="0" dirty="0">
                <a:solidFill>
                  <a:schemeClr val="tx1"/>
                </a:solidFill>
                <a:latin typeface="微软雅黑" pitchFamily="34" charset="-122"/>
                <a:ea typeface="微软雅黑" pitchFamily="34" charset="-122"/>
              </a:rPr>
              <a:t>1861</a:t>
            </a:r>
            <a:r>
              <a:rPr lang="zh-CN" altLang="zh-CN" sz="2400" b="0" dirty="0">
                <a:solidFill>
                  <a:schemeClr val="tx1"/>
                </a:solidFill>
                <a:latin typeface="微软雅黑" pitchFamily="34" charset="-122"/>
                <a:ea typeface="微软雅黑" pitchFamily="34" charset="-122"/>
              </a:rPr>
              <a:t>年曾国藩设立“安庆内军械所”，揭开了近代官办企业的序幕。</a:t>
            </a:r>
            <a:endParaRPr lang="en-US" altLang="zh-CN" sz="2400" b="0" dirty="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中国</a:t>
            </a:r>
            <a:r>
              <a:rPr lang="zh-CN" altLang="zh-CN" sz="2400" b="0" dirty="0">
                <a:solidFill>
                  <a:schemeClr val="tx1"/>
                </a:solidFill>
                <a:latin typeface="微软雅黑" pitchFamily="34" charset="-122"/>
                <a:ea typeface="微软雅黑" pitchFamily="34" charset="-122"/>
              </a:rPr>
              <a:t>的工业化始于</a:t>
            </a:r>
            <a:r>
              <a:rPr lang="en-US" altLang="zh-CN" sz="2400" b="0" dirty="0">
                <a:solidFill>
                  <a:schemeClr val="tx1"/>
                </a:solidFill>
                <a:latin typeface="微软雅黑" pitchFamily="34" charset="-122"/>
                <a:ea typeface="微软雅黑" pitchFamily="34" charset="-122"/>
              </a:rPr>
              <a:t>19</a:t>
            </a:r>
            <a:r>
              <a:rPr lang="zh-CN" altLang="zh-CN" sz="2400" b="0" dirty="0">
                <a:solidFill>
                  <a:schemeClr val="tx1"/>
                </a:solidFill>
                <a:latin typeface="微软雅黑" pitchFamily="34" charset="-122"/>
                <a:ea typeface="微软雅黑" pitchFamily="34" charset="-122"/>
              </a:rPr>
              <a:t>世纪</a:t>
            </a:r>
            <a:r>
              <a:rPr lang="en-US" altLang="zh-CN" sz="2400" b="0" dirty="0">
                <a:solidFill>
                  <a:schemeClr val="tx1"/>
                </a:solidFill>
                <a:latin typeface="微软雅黑" pitchFamily="34" charset="-122"/>
                <a:ea typeface="微软雅黑" pitchFamily="34" charset="-122"/>
              </a:rPr>
              <a:t>60</a:t>
            </a:r>
            <a:r>
              <a:rPr lang="zh-CN" altLang="zh-CN" sz="2400" b="0" dirty="0">
                <a:solidFill>
                  <a:schemeClr val="tx1"/>
                </a:solidFill>
                <a:latin typeface="微软雅黑" pitchFamily="34" charset="-122"/>
                <a:ea typeface="微软雅黑" pitchFamily="34" charset="-122"/>
              </a:rPr>
              <a:t>年代，而直到</a:t>
            </a:r>
            <a:r>
              <a:rPr lang="en-US" altLang="zh-CN" sz="2400" b="0" dirty="0">
                <a:solidFill>
                  <a:schemeClr val="tx1"/>
                </a:solidFill>
                <a:latin typeface="微软雅黑" pitchFamily="34" charset="-122"/>
                <a:ea typeface="微软雅黑" pitchFamily="34" charset="-122"/>
              </a:rPr>
              <a:t>1904</a:t>
            </a:r>
            <a:r>
              <a:rPr lang="zh-CN" altLang="zh-CN" sz="2400" b="0" dirty="0">
                <a:solidFill>
                  <a:schemeClr val="tx1"/>
                </a:solidFill>
                <a:latin typeface="微软雅黑" pitchFamily="34" charset="-122"/>
                <a:ea typeface="微软雅黑" pitchFamily="34" charset="-122"/>
              </a:rPr>
              <a:t>年才开始陆续颁行《商人通例》、《公司律》等正式法规，以法律的形式确认民办企业的合法地位</a:t>
            </a:r>
            <a:r>
              <a:rPr lang="zh-CN" altLang="zh-CN" sz="2400" b="0" dirty="0">
                <a:solidFill>
                  <a:schemeClr val="tx1"/>
                </a:solidFill>
                <a:latin typeface="微软雅黑" pitchFamily="34" charset="-122"/>
                <a:ea typeface="微软雅黑" pitchFamily="34" charset="-122"/>
              </a:rPr>
              <a:t>。</a:t>
            </a:r>
            <a:endParaRPr lang="en-US" altLang="zh-CN" sz="2400" b="0" dirty="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由于向近代社会转化过程中，对工商企业的强调、政府财政上的压力以及地方督抚权力的坐大，经济实力与政治权利之间的隔阂被打破，利用金钱和财富很容易获得官衔与政治职位，而只有通过政治权力才能够有效地保证其财产权利。</a:t>
            </a:r>
            <a:endParaRPr lang="en-US" altLang="zh-CN" sz="2400" b="0" dirty="0">
              <a:solidFill>
                <a:schemeClr val="tx1"/>
              </a:solidFill>
              <a:latin typeface="微软雅黑" pitchFamily="34" charset="-122"/>
              <a:ea typeface="微软雅黑" pitchFamily="34" charset="-122"/>
            </a:endParaRPr>
          </a:p>
        </p:txBody>
      </p:sp>
      <p:sp>
        <p:nvSpPr>
          <p:cNvPr id="4" name="日期占位符 3"/>
          <p:cNvSpPr>
            <a:spLocks noGrp="1"/>
          </p:cNvSpPr>
          <p:nvPr>
            <p:ph type="dt" sz="half" idx="10"/>
          </p:nvPr>
        </p:nvSpPr>
        <p:spPr/>
        <p:txBody>
          <a:bodyPr/>
          <a:lstStyle/>
          <a:p>
            <a:fld id="{A491403F-6791-45F5-A826-CFBA45D8BAD4}" type="datetime1">
              <a:rPr lang="zh-CN" altLang="en-US" smtClean="0"/>
              <a:pPr/>
              <a:t>2021/2/15</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2</a:t>
            </a:fld>
            <a:endParaRPr lang="en-US" dirty="0"/>
          </a:p>
        </p:txBody>
      </p:sp>
    </p:spTree>
    <p:extLst>
      <p:ext uri="{BB962C8B-B14F-4D97-AF65-F5344CB8AC3E}">
        <p14:creationId xmlns:p14="http://schemas.microsoft.com/office/powerpoint/2010/main" val="2241950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8387" y="883903"/>
            <a:ext cx="10058400" cy="742279"/>
          </a:xfrm>
        </p:spPr>
        <p:txBody>
          <a:bodyPr>
            <a:normAutofit/>
          </a:bodyPr>
          <a:lstStyle/>
          <a:p>
            <a:r>
              <a:rPr lang="zh-CN" altLang="zh-CN" sz="3600" dirty="0">
                <a:solidFill>
                  <a:srgbClr val="7030A0"/>
                </a:solidFill>
              </a:rPr>
              <a:t>二、近代新式企业产权保护的两种机制</a:t>
            </a:r>
          </a:p>
        </p:txBody>
      </p:sp>
      <p:sp>
        <p:nvSpPr>
          <p:cNvPr id="3" name="内容占位符 2"/>
          <p:cNvSpPr>
            <a:spLocks noGrp="1"/>
          </p:cNvSpPr>
          <p:nvPr>
            <p:ph idx="1"/>
          </p:nvPr>
        </p:nvSpPr>
        <p:spPr>
          <a:xfrm>
            <a:off x="977153" y="1845733"/>
            <a:ext cx="10178527" cy="4286125"/>
          </a:xfrm>
        </p:spPr>
        <p:txBody>
          <a:bodyPr>
            <a:normAutofit fontScale="92500" lnSpcReduction="10000"/>
          </a:bodyPr>
          <a:lstStyle/>
          <a:p>
            <a:pPr marL="391146" indent="-391146" defTabSz="1043056">
              <a:lnSpc>
                <a:spcPct val="130000"/>
              </a:lnSpc>
              <a:spcBef>
                <a:spcPct val="20000"/>
              </a:spcBef>
              <a:buFont typeface="Wingdings" panose="05000000000000000000" pitchFamily="2" charset="2"/>
              <a:buChar char="Ø"/>
            </a:pPr>
            <a:r>
              <a:rPr lang="zh-CN" altLang="zh-CN" sz="2600" dirty="0">
                <a:solidFill>
                  <a:schemeClr val="tx1"/>
                </a:solidFill>
                <a:latin typeface="微软雅黑" pitchFamily="34" charset="-122"/>
                <a:ea typeface="微软雅黑" pitchFamily="34" charset="-122"/>
              </a:rPr>
              <a:t>（一）官督商办或官商合办企业的产权保护机制</a:t>
            </a:r>
            <a:r>
              <a:rPr lang="en-US" altLang="zh-CN" sz="2600" dirty="0">
                <a:solidFill>
                  <a:schemeClr val="tx1"/>
                </a:solidFill>
                <a:latin typeface="微软雅黑" pitchFamily="34" charset="-122"/>
                <a:ea typeface="微软雅黑" pitchFamily="34" charset="-122"/>
              </a:rPr>
              <a:t>: </a:t>
            </a:r>
            <a:r>
              <a:rPr lang="zh-CN" altLang="zh-CN" sz="2600" dirty="0">
                <a:solidFill>
                  <a:schemeClr val="tx1"/>
                </a:solidFill>
                <a:latin typeface="微软雅黑" pitchFamily="34" charset="-122"/>
                <a:ea typeface="微软雅黑" pitchFamily="34" charset="-122"/>
              </a:rPr>
              <a:t>政府官员直接提供产权保护</a:t>
            </a:r>
          </a:p>
          <a:p>
            <a:pPr marL="391146" indent="-391146" defTabSz="1043056">
              <a:lnSpc>
                <a:spcPct val="150000"/>
              </a:lnSpc>
              <a:spcBef>
                <a:spcPct val="20000"/>
              </a:spcBef>
              <a:buFont typeface="Wingdings" panose="05000000000000000000" pitchFamily="2" charset="2"/>
              <a:buChar char="Ø"/>
            </a:pPr>
            <a:r>
              <a:rPr lang="en-US" altLang="zh-CN" sz="2600" dirty="0">
                <a:solidFill>
                  <a:schemeClr val="tx1"/>
                </a:solidFill>
                <a:latin typeface="微软雅黑" pitchFamily="34" charset="-122"/>
                <a:ea typeface="微软雅黑" pitchFamily="34" charset="-122"/>
              </a:rPr>
              <a:t>1</a:t>
            </a:r>
            <a:r>
              <a:rPr lang="zh-CN" altLang="zh-CN" sz="2600" dirty="0">
                <a:solidFill>
                  <a:schemeClr val="tx1"/>
                </a:solidFill>
                <a:latin typeface="微软雅黑" pitchFamily="34" charset="-122"/>
                <a:ea typeface="微软雅黑" pitchFamily="34" charset="-122"/>
              </a:rPr>
              <a:t>、商股的权利</a:t>
            </a:r>
          </a:p>
          <a:p>
            <a:pPr marL="391146" indent="-391146" defTabSz="1043056">
              <a:lnSpc>
                <a:spcPct val="150000"/>
              </a:lnSpc>
              <a:spcBef>
                <a:spcPct val="20000"/>
              </a:spcBef>
              <a:buFont typeface="Wingdings" panose="05000000000000000000" pitchFamily="2" charset="2"/>
              <a:buChar char="Ø"/>
            </a:pPr>
            <a:r>
              <a:rPr lang="zh-CN" altLang="zh-CN" sz="2600" b="0" dirty="0">
                <a:solidFill>
                  <a:schemeClr val="tx1"/>
                </a:solidFill>
                <a:latin typeface="微软雅黑" pitchFamily="34" charset="-122"/>
                <a:ea typeface="微软雅黑" pitchFamily="34" charset="-122"/>
              </a:rPr>
              <a:t>股东作为生产要素的所有者之一，主要为企业提供“资本”，股东以优先获得</a:t>
            </a:r>
            <a:r>
              <a:rPr lang="en-US" altLang="zh-CN" sz="2600" b="0" dirty="0">
                <a:solidFill>
                  <a:schemeClr val="tx1"/>
                </a:solidFill>
                <a:latin typeface="微软雅黑" pitchFamily="34" charset="-122"/>
                <a:ea typeface="微软雅黑" pitchFamily="34" charset="-122"/>
              </a:rPr>
              <a:t>10%</a:t>
            </a:r>
            <a:r>
              <a:rPr lang="zh-CN" altLang="zh-CN" sz="2600" b="0" dirty="0">
                <a:solidFill>
                  <a:schemeClr val="tx1"/>
                </a:solidFill>
                <a:latin typeface="微软雅黑" pitchFamily="34" charset="-122"/>
                <a:ea typeface="微软雅黑" pitchFamily="34" charset="-122"/>
              </a:rPr>
              <a:t>的官利将部分的权利特别是对企业的剩余控制权转让给了“官权”拥有者，即官方为企业的实际管理者和最终控制者。中小股东并无意过问企业的经营管理情况，股东议事会也常常是仅为广大股东进行“情况通报”。</a:t>
            </a:r>
            <a:endParaRPr lang="zh-CN" altLang="en-US" sz="2600" b="0" dirty="0">
              <a:solidFill>
                <a:schemeClr val="tx1"/>
              </a:solidFill>
              <a:latin typeface="微软雅黑" pitchFamily="34" charset="-122"/>
              <a:ea typeface="微软雅黑" pitchFamily="34" charset="-122"/>
            </a:endParaRPr>
          </a:p>
        </p:txBody>
      </p:sp>
      <p:sp>
        <p:nvSpPr>
          <p:cNvPr id="4" name="日期占位符 3"/>
          <p:cNvSpPr>
            <a:spLocks noGrp="1"/>
          </p:cNvSpPr>
          <p:nvPr>
            <p:ph type="dt" sz="half" idx="10"/>
          </p:nvPr>
        </p:nvSpPr>
        <p:spPr/>
        <p:txBody>
          <a:bodyPr/>
          <a:lstStyle/>
          <a:p>
            <a:fld id="{A491403F-6791-45F5-A826-CFBA45D8BAD4}" type="datetime1">
              <a:rPr lang="zh-CN" altLang="en-US" smtClean="0"/>
              <a:pPr/>
              <a:t>2021/2/15</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3</a:t>
            </a:fld>
            <a:endParaRPr lang="en-US" dirty="0"/>
          </a:p>
        </p:txBody>
      </p:sp>
    </p:spTree>
    <p:extLst>
      <p:ext uri="{BB962C8B-B14F-4D97-AF65-F5344CB8AC3E}">
        <p14:creationId xmlns:p14="http://schemas.microsoft.com/office/powerpoint/2010/main" val="970606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88895" y="1308847"/>
            <a:ext cx="8767481" cy="4912659"/>
          </a:xfrm>
        </p:spPr>
        <p:txBody>
          <a:bodyPr>
            <a:normAutofit lnSpcReduction="10000"/>
          </a:bodyPr>
          <a:lstStyle/>
          <a:p>
            <a:r>
              <a:rPr lang="en-US" altLang="zh-CN" sz="2600" dirty="0">
                <a:solidFill>
                  <a:schemeClr val="tx1"/>
                </a:solidFill>
                <a:latin typeface="微软雅黑" pitchFamily="34" charset="-122"/>
                <a:ea typeface="微软雅黑" pitchFamily="34" charset="-122"/>
              </a:rPr>
              <a:t>2. </a:t>
            </a:r>
            <a:r>
              <a:rPr lang="zh-CN" altLang="zh-CN" sz="2600" dirty="0" smtClean="0">
                <a:solidFill>
                  <a:schemeClr val="tx1"/>
                </a:solidFill>
                <a:latin typeface="微软雅黑" pitchFamily="34" charset="-122"/>
                <a:ea typeface="微软雅黑" pitchFamily="34" charset="-122"/>
              </a:rPr>
              <a:t>“官权”</a:t>
            </a:r>
            <a:r>
              <a:rPr lang="zh-CN" altLang="zh-CN" sz="2600" dirty="0">
                <a:solidFill>
                  <a:schemeClr val="tx1"/>
                </a:solidFill>
                <a:latin typeface="微软雅黑" pitchFamily="34" charset="-122"/>
                <a:ea typeface="微软雅黑" pitchFamily="34" charset="-122"/>
              </a:rPr>
              <a:t>对于企业的财产权利进行的保护作用</a:t>
            </a:r>
          </a:p>
          <a:p>
            <a:pPr marL="391146" indent="-391146" defTabSz="1043056">
              <a:lnSpc>
                <a:spcPct val="14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其一，洋务大员以庇护人的身份所进行的“官为保护”本身就构成了官督商办企业或官商合办企业产生和发展的前提</a:t>
            </a:r>
            <a:r>
              <a:rPr lang="zh-CN" altLang="zh-CN" sz="2400" b="0" dirty="0">
                <a:solidFill>
                  <a:schemeClr val="tx1"/>
                </a:solidFill>
                <a:latin typeface="微软雅黑" pitchFamily="34" charset="-122"/>
                <a:ea typeface="微软雅黑" pitchFamily="34" charset="-122"/>
              </a:rPr>
              <a:t>。</a:t>
            </a:r>
            <a:endParaRPr lang="en-US" altLang="zh-CN" sz="2400" b="0" dirty="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其二，在“官权”的扶持下，企业获得了政府业务和税收减免权</a:t>
            </a:r>
            <a:r>
              <a:rPr lang="zh-CN" altLang="zh-CN" sz="2400" b="0" dirty="0">
                <a:solidFill>
                  <a:schemeClr val="tx1"/>
                </a:solidFill>
                <a:latin typeface="微软雅黑" pitchFamily="34" charset="-122"/>
                <a:ea typeface="微软雅黑" pitchFamily="34" charset="-122"/>
              </a:rPr>
              <a:t>。</a:t>
            </a:r>
            <a:endParaRPr lang="en-US" altLang="zh-CN" sz="2400" b="0" dirty="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其三，官款的注入及其不断的减本缓息，是“官权”对企业贡献的主要显形</a:t>
            </a:r>
            <a:r>
              <a:rPr lang="zh-CN" altLang="zh-CN" sz="2400" b="0" dirty="0">
                <a:solidFill>
                  <a:schemeClr val="tx1"/>
                </a:solidFill>
                <a:latin typeface="微软雅黑" pitchFamily="34" charset="-122"/>
                <a:ea typeface="微软雅黑" pitchFamily="34" charset="-122"/>
              </a:rPr>
              <a:t>因素</a:t>
            </a:r>
            <a:r>
              <a:rPr lang="zh-CN" altLang="en-US" sz="2400" b="0" dirty="0">
                <a:solidFill>
                  <a:schemeClr val="tx1"/>
                </a:solidFill>
                <a:latin typeface="微软雅黑" pitchFamily="34" charset="-122"/>
                <a:ea typeface="微软雅黑" pitchFamily="34" charset="-122"/>
              </a:rPr>
              <a:t>。</a:t>
            </a:r>
            <a:endParaRPr lang="en-US" altLang="zh-CN" sz="2400" b="0" dirty="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这一治理机制同时被一系列配套的制度安排所保证，诸如“息借官款”、“官利制度”、企业控制权安排与利润分配原则等。</a:t>
            </a:r>
          </a:p>
        </p:txBody>
      </p:sp>
      <p:sp>
        <p:nvSpPr>
          <p:cNvPr id="4" name="日期占位符 3"/>
          <p:cNvSpPr>
            <a:spLocks noGrp="1"/>
          </p:cNvSpPr>
          <p:nvPr>
            <p:ph type="dt" sz="half" idx="10"/>
          </p:nvPr>
        </p:nvSpPr>
        <p:spPr/>
        <p:txBody>
          <a:bodyPr/>
          <a:lstStyle/>
          <a:p>
            <a:fld id="{A491403F-6791-45F5-A826-CFBA45D8BAD4}" type="datetime1">
              <a:rPr lang="zh-CN" altLang="en-US" smtClean="0"/>
              <a:pPr/>
              <a:t>2021/2/15</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4</a:t>
            </a:fld>
            <a:endParaRPr lang="en-US" dirty="0"/>
          </a:p>
        </p:txBody>
      </p:sp>
      <p:pic>
        <p:nvPicPr>
          <p:cNvPr id="7" name="Picture 2" descr="https://gss3.bdstatic.com/7Po3dSag_xI4khGkpoWK1HF6hhy/baike/c0%3Dbaike116%2C5%2C5%2C116%2C38/sign=45f0f0ba4390f60310bd9415587bd87e/4d086e061d950a7bcd7a324f03d162d9f3d3c9ea.jpg"/>
          <p:cNvPicPr>
            <a:picLocks noChangeAspect="1" noChangeArrowheads="1"/>
          </p:cNvPicPr>
          <p:nvPr/>
        </p:nvPicPr>
        <p:blipFill>
          <a:blip r:embed="rId2" cstate="print"/>
          <a:srcRect/>
          <a:stretch>
            <a:fillRect/>
          </a:stretch>
        </p:blipFill>
        <p:spPr bwMode="auto">
          <a:xfrm>
            <a:off x="9753600" y="3679138"/>
            <a:ext cx="2365094" cy="2780647"/>
          </a:xfrm>
          <a:prstGeom prst="rect">
            <a:avLst/>
          </a:prstGeom>
          <a:noFill/>
        </p:spPr>
      </p:pic>
      <p:pic>
        <p:nvPicPr>
          <p:cNvPr id="8" name="Picture 2" descr="https://gss0.bdstatic.com/-4o3dSag_xI4khGkpoWK1HF6hhy/baike/c0%3Dbaike92%2C5%2C5%2C92%2C30/sign=add61775c911728b24208470a995a8ab/8b13632762d0f703ed590d380cfa513d2797c56f.jpg"/>
          <p:cNvPicPr>
            <a:picLocks noChangeAspect="1" noChangeArrowheads="1"/>
          </p:cNvPicPr>
          <p:nvPr/>
        </p:nvPicPr>
        <p:blipFill>
          <a:blip r:embed="rId3" cstate="print"/>
          <a:srcRect/>
          <a:stretch>
            <a:fillRect/>
          </a:stretch>
        </p:blipFill>
        <p:spPr bwMode="auto">
          <a:xfrm>
            <a:off x="9793147" y="952280"/>
            <a:ext cx="2286000" cy="2673070"/>
          </a:xfrm>
          <a:prstGeom prst="rect">
            <a:avLst/>
          </a:prstGeom>
          <a:noFill/>
        </p:spPr>
      </p:pic>
    </p:spTree>
    <p:extLst>
      <p:ext uri="{BB962C8B-B14F-4D97-AF65-F5344CB8AC3E}">
        <p14:creationId xmlns:p14="http://schemas.microsoft.com/office/powerpoint/2010/main" val="3436681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35D8556-1250-45DA-996C-159C39C4F194}" type="datetime1">
              <a:rPr lang="zh-CN" altLang="en-US" smtClean="0"/>
              <a:pPr/>
              <a:t>2021/2/15</a:t>
            </a:fld>
            <a:endParaRPr lang="en-US" dirty="0"/>
          </a:p>
        </p:txBody>
      </p:sp>
      <p:sp>
        <p:nvSpPr>
          <p:cNvPr id="3" name="页脚占位符 2"/>
          <p:cNvSpPr>
            <a:spLocks noGrp="1"/>
          </p:cNvSpPr>
          <p:nvPr>
            <p:ph type="ftr" sz="quarter" idx="11"/>
          </p:nvPr>
        </p:nvSpPr>
        <p:spPr/>
        <p:txBody>
          <a:bodyPr/>
          <a:lstStyle/>
          <a:p>
            <a:r>
              <a:rPr lang="zh-CN" altLang="en-US" smtClean="0"/>
              <a:t>课程思政</a:t>
            </a:r>
            <a:endParaRPr lang="en-US" dirty="0"/>
          </a:p>
        </p:txBody>
      </p:sp>
      <p:sp>
        <p:nvSpPr>
          <p:cNvPr id="4" name="灯片编号占位符 3"/>
          <p:cNvSpPr>
            <a:spLocks noGrp="1"/>
          </p:cNvSpPr>
          <p:nvPr>
            <p:ph type="sldNum" sz="quarter" idx="12"/>
          </p:nvPr>
        </p:nvSpPr>
        <p:spPr/>
        <p:txBody>
          <a:bodyPr/>
          <a:lstStyle/>
          <a:p>
            <a:fld id="{4FAB73BC-B049-4115-A692-8D63A059BFB8}" type="slidenum">
              <a:rPr lang="en-US" smtClean="0"/>
              <a:pPr/>
              <a:t>5</a:t>
            </a:fld>
            <a:endParaRPr lang="en-US" dirty="0"/>
          </a:p>
        </p:txBody>
      </p:sp>
      <p:pic>
        <p:nvPicPr>
          <p:cNvPr id="5" name="Picture 1"/>
          <p:cNvPicPr>
            <a:picLocks noChangeAspect="1" noChangeArrowheads="1"/>
          </p:cNvPicPr>
          <p:nvPr/>
        </p:nvPicPr>
        <p:blipFill>
          <a:blip r:embed="rId2" cstate="print"/>
          <a:srcRect/>
          <a:stretch>
            <a:fillRect/>
          </a:stretch>
        </p:blipFill>
        <p:spPr bwMode="auto">
          <a:xfrm>
            <a:off x="895895" y="950259"/>
            <a:ext cx="10153128" cy="4993341"/>
          </a:xfrm>
          <a:prstGeom prst="rect">
            <a:avLst/>
          </a:prstGeom>
          <a:noFill/>
          <a:ln w="9525">
            <a:noFill/>
            <a:miter lim="800000"/>
            <a:headEnd/>
            <a:tailEnd/>
          </a:ln>
        </p:spPr>
      </p:pic>
    </p:spTree>
    <p:extLst>
      <p:ext uri="{BB962C8B-B14F-4D97-AF65-F5344CB8AC3E}">
        <p14:creationId xmlns:p14="http://schemas.microsoft.com/office/powerpoint/2010/main" val="2910605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97280" y="286603"/>
            <a:ext cx="10058400" cy="1318079"/>
          </a:xfrm>
        </p:spPr>
        <p:txBody>
          <a:bodyPr>
            <a:normAutofit/>
          </a:bodyPr>
          <a:lstStyle/>
          <a:p>
            <a:pPr defTabSz="1043056">
              <a:lnSpc>
                <a:spcPct val="120000"/>
              </a:lnSpc>
              <a:spcBef>
                <a:spcPct val="20000"/>
              </a:spcBef>
              <a:spcAft>
                <a:spcPts val="200"/>
              </a:spcAft>
              <a:buSzPct val="100000"/>
            </a:pPr>
            <a:r>
              <a:rPr lang="zh-CN" altLang="zh-CN" sz="2800" dirty="0" smtClean="0">
                <a:solidFill>
                  <a:schemeClr val="tx1"/>
                </a:solidFill>
                <a:latin typeface="微软雅黑" pitchFamily="34" charset="-122"/>
                <a:ea typeface="微软雅黑" pitchFamily="34" charset="-122"/>
                <a:cs typeface="+mn-cs"/>
              </a:rPr>
              <a:t>（</a:t>
            </a:r>
            <a:r>
              <a:rPr lang="zh-CN" altLang="zh-CN" sz="2800" dirty="0">
                <a:solidFill>
                  <a:schemeClr val="tx1"/>
                </a:solidFill>
                <a:latin typeface="微软雅黑" pitchFamily="34" charset="-122"/>
                <a:ea typeface="微软雅黑" pitchFamily="34" charset="-122"/>
                <a:cs typeface="+mn-cs"/>
              </a:rPr>
              <a:t>二）民办企业的产权保护机制</a:t>
            </a:r>
          </a:p>
        </p:txBody>
      </p:sp>
      <p:sp>
        <p:nvSpPr>
          <p:cNvPr id="3" name="内容占位符 2"/>
          <p:cNvSpPr>
            <a:spLocks noGrp="1"/>
          </p:cNvSpPr>
          <p:nvPr>
            <p:ph idx="1"/>
          </p:nvPr>
        </p:nvSpPr>
        <p:spPr>
          <a:xfrm>
            <a:off x="995081" y="1845734"/>
            <a:ext cx="10300447" cy="4330948"/>
          </a:xfrm>
        </p:spPr>
        <p:txBody>
          <a:bodyPr>
            <a:noAutofit/>
          </a:bodyPr>
          <a:lstStyle/>
          <a:p>
            <a:pPr marL="391146" indent="-391146" defTabSz="1043056">
              <a:lnSpc>
                <a:spcPct val="14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以民办企业为代表的近代新式企业的发展，促使人们通过捐官纳衔的途径来提升社会地位，寻求产权保护</a:t>
            </a:r>
            <a:r>
              <a:rPr lang="zh-CN" altLang="zh-CN" sz="2400" b="0" dirty="0">
                <a:solidFill>
                  <a:schemeClr val="tx1"/>
                </a:solidFill>
                <a:latin typeface="微软雅黑" pitchFamily="34" charset="-122"/>
                <a:ea typeface="微软雅黑" pitchFamily="34" charset="-122"/>
              </a:rPr>
              <a:t>。</a:t>
            </a:r>
            <a:endParaRPr lang="en-US" altLang="zh-CN" sz="2400" b="0" dirty="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为了</a:t>
            </a:r>
            <a:r>
              <a:rPr lang="zh-CN" altLang="zh-CN" sz="2400" b="0" dirty="0">
                <a:solidFill>
                  <a:schemeClr val="tx1"/>
                </a:solidFill>
                <a:latin typeface="微软雅黑" pitchFamily="34" charset="-122"/>
                <a:ea typeface="微软雅黑" pitchFamily="34" charset="-122"/>
              </a:rPr>
              <a:t>鼓励人们投资兴办新式企业，清廷仍然不得不实行“立奖励实业宠以爵衔之制”，颁发《奖励华商公司章程》、《华商办理实业爵赏章程》、《奖给商勋章程》等章程，通过给予不同品级的顶戴、爵位、职衔进行激励，促进人们对近代工业的投资</a:t>
            </a:r>
            <a:r>
              <a:rPr lang="zh-CN" altLang="zh-CN" sz="2400" b="0" dirty="0" smtClean="0">
                <a:solidFill>
                  <a:schemeClr val="tx1"/>
                </a:solidFill>
                <a:latin typeface="微软雅黑" pitchFamily="34" charset="-122"/>
                <a:ea typeface="微软雅黑" pitchFamily="34" charset="-122"/>
              </a:rPr>
              <a:t>。</a:t>
            </a:r>
            <a:endParaRPr lang="en-US" altLang="zh-CN" sz="2400" b="0" dirty="0" smtClean="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随着近代工业化和新式企业的兴起，捐纳成为提升商人地位，参与社会经济和推动企业发展的重要途径。</a:t>
            </a:r>
            <a:endParaRPr lang="zh-CN" altLang="en-US" sz="2400" b="0" dirty="0">
              <a:solidFill>
                <a:schemeClr val="tx1"/>
              </a:solidFill>
              <a:latin typeface="微软雅黑" pitchFamily="34" charset="-122"/>
              <a:ea typeface="微软雅黑" pitchFamily="34" charset="-122"/>
            </a:endParaRPr>
          </a:p>
        </p:txBody>
      </p:sp>
      <p:sp>
        <p:nvSpPr>
          <p:cNvPr id="4" name="日期占位符 3"/>
          <p:cNvSpPr>
            <a:spLocks noGrp="1"/>
          </p:cNvSpPr>
          <p:nvPr>
            <p:ph type="dt" sz="half" idx="10"/>
          </p:nvPr>
        </p:nvSpPr>
        <p:spPr/>
        <p:txBody>
          <a:bodyPr/>
          <a:lstStyle/>
          <a:p>
            <a:fld id="{A491403F-6791-45F5-A826-CFBA45D8BAD4}" type="datetime1">
              <a:rPr lang="zh-CN" altLang="en-US" smtClean="0"/>
              <a:pPr/>
              <a:t>2021/2/15</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6</a:t>
            </a:fld>
            <a:endParaRPr lang="en-US" dirty="0"/>
          </a:p>
        </p:txBody>
      </p:sp>
    </p:spTree>
    <p:extLst>
      <p:ext uri="{BB962C8B-B14F-4D97-AF65-F5344CB8AC3E}">
        <p14:creationId xmlns:p14="http://schemas.microsoft.com/office/powerpoint/2010/main" val="2414612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97280" y="286603"/>
            <a:ext cx="10058400" cy="1318079"/>
          </a:xfrm>
        </p:spPr>
        <p:txBody>
          <a:bodyPr>
            <a:normAutofit/>
          </a:bodyPr>
          <a:lstStyle/>
          <a:p>
            <a:r>
              <a:rPr lang="zh-CN" altLang="zh-CN" sz="2800" dirty="0" smtClean="0">
                <a:solidFill>
                  <a:schemeClr val="tx1"/>
                </a:solidFill>
                <a:latin typeface="微软雅黑" pitchFamily="34" charset="-122"/>
                <a:ea typeface="微软雅黑" pitchFamily="34" charset="-122"/>
                <a:cs typeface="+mn-cs"/>
              </a:rPr>
              <a:t>（</a:t>
            </a:r>
            <a:r>
              <a:rPr lang="zh-CN" altLang="zh-CN" sz="2800" dirty="0">
                <a:solidFill>
                  <a:schemeClr val="tx1"/>
                </a:solidFill>
                <a:latin typeface="微软雅黑" pitchFamily="34" charset="-122"/>
                <a:ea typeface="微软雅黑" pitchFamily="34" charset="-122"/>
                <a:cs typeface="+mn-cs"/>
              </a:rPr>
              <a:t>三）民国时期的进一步发展</a:t>
            </a:r>
          </a:p>
        </p:txBody>
      </p:sp>
      <p:sp>
        <p:nvSpPr>
          <p:cNvPr id="3" name="内容占位符 2"/>
          <p:cNvSpPr>
            <a:spLocks noGrp="1"/>
          </p:cNvSpPr>
          <p:nvPr>
            <p:ph idx="1"/>
          </p:nvPr>
        </p:nvSpPr>
        <p:spPr>
          <a:xfrm>
            <a:off x="995081" y="1766047"/>
            <a:ext cx="10300447" cy="4410635"/>
          </a:xfrm>
        </p:spPr>
        <p:txBody>
          <a:bodyPr>
            <a:noAutofit/>
          </a:bodyPr>
          <a:lstStyle/>
          <a:p>
            <a:pPr marL="391146" indent="-391146" defTabSz="1043056">
              <a:lnSpc>
                <a:spcPct val="140000"/>
              </a:lnSpc>
              <a:spcBef>
                <a:spcPct val="20000"/>
              </a:spcBef>
              <a:buFont typeface="Wingdings" panose="05000000000000000000" pitchFamily="2" charset="2"/>
              <a:buChar char="Ø"/>
            </a:pPr>
            <a:r>
              <a:rPr lang="zh-CN" altLang="zh-CN" sz="2400" b="0" dirty="0" smtClean="0">
                <a:solidFill>
                  <a:schemeClr val="tx1"/>
                </a:solidFill>
                <a:latin typeface="微软雅黑" pitchFamily="34" charset="-122"/>
                <a:ea typeface="微软雅黑" pitchFamily="34" charset="-122"/>
              </a:rPr>
              <a:t>民国</a:t>
            </a:r>
            <a:r>
              <a:rPr lang="zh-CN" altLang="zh-CN" sz="2400" b="0" dirty="0">
                <a:solidFill>
                  <a:schemeClr val="tx1"/>
                </a:solidFill>
                <a:latin typeface="微软雅黑" pitchFamily="34" charset="-122"/>
                <a:ea typeface="微软雅黑" pitchFamily="34" charset="-122"/>
              </a:rPr>
              <a:t>时期的官僚资本企业很大程度就是以上两种产权保护机制的进一步发展</a:t>
            </a:r>
            <a:r>
              <a:rPr lang="zh-CN" altLang="zh-CN" sz="2400" b="0" dirty="0" smtClean="0">
                <a:solidFill>
                  <a:schemeClr val="tx1"/>
                </a:solidFill>
                <a:latin typeface="微软雅黑" pitchFamily="34" charset="-122"/>
                <a:ea typeface="微软雅黑" pitchFamily="34" charset="-122"/>
              </a:rPr>
              <a:t>。</a:t>
            </a:r>
            <a:endParaRPr lang="en-US" altLang="zh-CN" sz="2400" b="0" dirty="0" smtClean="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r>
              <a:rPr lang="zh-CN" altLang="zh-CN" sz="2400" b="0" dirty="0" smtClean="0">
                <a:solidFill>
                  <a:schemeClr val="tx1"/>
                </a:solidFill>
                <a:latin typeface="微软雅黑" pitchFamily="34" charset="-122"/>
                <a:ea typeface="微软雅黑" pitchFamily="34" charset="-122"/>
              </a:rPr>
              <a:t>如</a:t>
            </a:r>
            <a:r>
              <a:rPr lang="zh-CN" altLang="zh-CN" sz="2400" b="0" dirty="0">
                <a:solidFill>
                  <a:schemeClr val="tx1"/>
                </a:solidFill>
                <a:latin typeface="微软雅黑" pitchFamily="34" charset="-122"/>
                <a:ea typeface="微软雅黑" pitchFamily="34" charset="-122"/>
              </a:rPr>
              <a:t>北洋政府时期的张謇企业集团、周学熙企业集团，以及徐世昌、梁士诒、倪嗣冲等，他们在任期及下野后，都投资了大量近代企业，有的还直接参与了经营管理</a:t>
            </a:r>
            <a:r>
              <a:rPr lang="zh-CN" altLang="zh-CN" sz="2400" b="0" dirty="0" smtClean="0">
                <a:solidFill>
                  <a:schemeClr val="tx1"/>
                </a:solidFill>
                <a:latin typeface="微软雅黑" pitchFamily="34" charset="-122"/>
                <a:ea typeface="微软雅黑" pitchFamily="34" charset="-122"/>
              </a:rPr>
              <a:t>。</a:t>
            </a:r>
            <a:endParaRPr lang="en-US" altLang="zh-CN" sz="2400" b="0" dirty="0" smtClean="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r>
              <a:rPr lang="zh-CN" altLang="zh-CN" sz="2400" b="0" dirty="0" smtClean="0">
                <a:solidFill>
                  <a:schemeClr val="tx1"/>
                </a:solidFill>
                <a:latin typeface="微软雅黑" pitchFamily="34" charset="-122"/>
                <a:ea typeface="微软雅黑" pitchFamily="34" charset="-122"/>
              </a:rPr>
              <a:t>南京国民政府</a:t>
            </a:r>
            <a:r>
              <a:rPr lang="zh-CN" altLang="zh-CN" sz="2400" b="0" dirty="0">
                <a:solidFill>
                  <a:schemeClr val="tx1"/>
                </a:solidFill>
                <a:latin typeface="微软雅黑" pitchFamily="34" charset="-122"/>
                <a:ea typeface="微软雅黑" pitchFamily="34" charset="-122"/>
              </a:rPr>
              <a:t>时期的江浙财阀及四大家族官僚资本等</a:t>
            </a:r>
            <a:r>
              <a:rPr lang="zh-CN" altLang="zh-CN" sz="2400" b="0" dirty="0" smtClean="0">
                <a:solidFill>
                  <a:schemeClr val="tx1"/>
                </a:solidFill>
                <a:latin typeface="微软雅黑" pitchFamily="34" charset="-122"/>
                <a:ea typeface="微软雅黑" pitchFamily="34" charset="-122"/>
              </a:rPr>
              <a:t>。都</a:t>
            </a:r>
            <a:r>
              <a:rPr lang="zh-CN" altLang="zh-CN" sz="2400" b="0" dirty="0">
                <a:solidFill>
                  <a:schemeClr val="tx1"/>
                </a:solidFill>
                <a:latin typeface="微软雅黑" pitchFamily="34" charset="-122"/>
                <a:ea typeface="微软雅黑" pitchFamily="34" charset="-122"/>
              </a:rPr>
              <a:t>反映了近代工业化初期企业产权保护的中国特点。</a:t>
            </a:r>
          </a:p>
        </p:txBody>
      </p:sp>
      <p:sp>
        <p:nvSpPr>
          <p:cNvPr id="4" name="日期占位符 3"/>
          <p:cNvSpPr>
            <a:spLocks noGrp="1"/>
          </p:cNvSpPr>
          <p:nvPr>
            <p:ph type="dt" sz="half" idx="10"/>
          </p:nvPr>
        </p:nvSpPr>
        <p:spPr/>
        <p:txBody>
          <a:bodyPr/>
          <a:lstStyle/>
          <a:p>
            <a:fld id="{A491403F-6791-45F5-A826-CFBA45D8BAD4}" type="datetime1">
              <a:rPr lang="zh-CN" altLang="en-US" smtClean="0"/>
              <a:pPr/>
              <a:t>2021/2/15</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7</a:t>
            </a:fld>
            <a:endParaRPr lang="en-US" dirty="0"/>
          </a:p>
        </p:txBody>
      </p:sp>
    </p:spTree>
    <p:extLst>
      <p:ext uri="{BB962C8B-B14F-4D97-AF65-F5344CB8AC3E}">
        <p14:creationId xmlns:p14="http://schemas.microsoft.com/office/powerpoint/2010/main" val="3499082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06825" y="519954"/>
            <a:ext cx="10721788" cy="1219200"/>
          </a:xfrm>
        </p:spPr>
        <p:txBody>
          <a:bodyPr>
            <a:normAutofit/>
          </a:bodyPr>
          <a:lstStyle/>
          <a:p>
            <a:r>
              <a:rPr lang="zh-CN" altLang="zh-CN" sz="3200" dirty="0" smtClean="0">
                <a:solidFill>
                  <a:srgbClr val="7030A0"/>
                </a:solidFill>
              </a:rPr>
              <a:t>问题</a:t>
            </a:r>
            <a:r>
              <a:rPr lang="en-US" altLang="zh-CN" sz="3200" dirty="0" smtClean="0">
                <a:solidFill>
                  <a:srgbClr val="7030A0"/>
                </a:solidFill>
              </a:rPr>
              <a:t>1</a:t>
            </a:r>
            <a:r>
              <a:rPr lang="zh-CN" altLang="zh-CN" sz="3200" dirty="0" smtClean="0">
                <a:solidFill>
                  <a:srgbClr val="7030A0"/>
                </a:solidFill>
              </a:rPr>
              <a:t>：</a:t>
            </a:r>
            <a:r>
              <a:rPr lang="zh-CN" altLang="zh-CN" sz="3200" dirty="0">
                <a:solidFill>
                  <a:srgbClr val="7030A0"/>
                </a:solidFill>
              </a:rPr>
              <a:t>近代</a:t>
            </a:r>
            <a:r>
              <a:rPr lang="zh-CN" altLang="zh-CN" sz="3200" dirty="0">
                <a:solidFill>
                  <a:srgbClr val="7030A0"/>
                </a:solidFill>
              </a:rPr>
              <a:t>中国企业发展的产权保护制度是否具有独特性？</a:t>
            </a:r>
            <a:endParaRPr lang="zh-CN" altLang="en-US" sz="3200" dirty="0">
              <a:solidFill>
                <a:srgbClr val="7030A0"/>
              </a:solidFill>
            </a:endParaRPr>
          </a:p>
        </p:txBody>
      </p:sp>
      <p:sp>
        <p:nvSpPr>
          <p:cNvPr id="3" name="内容占位符 2"/>
          <p:cNvSpPr>
            <a:spLocks noGrp="1"/>
          </p:cNvSpPr>
          <p:nvPr>
            <p:ph idx="1"/>
          </p:nvPr>
        </p:nvSpPr>
        <p:spPr>
          <a:xfrm>
            <a:off x="887505" y="1739154"/>
            <a:ext cx="10712823" cy="4814046"/>
          </a:xfrm>
        </p:spPr>
        <p:txBody>
          <a:bodyPr>
            <a:noAutofit/>
          </a:bodyPr>
          <a:lstStyle/>
          <a:p>
            <a:pPr marL="391146" lvl="2" indent="-391146" defTabSz="1043056">
              <a:lnSpc>
                <a:spcPct val="120000"/>
              </a:lnSpc>
              <a:spcBef>
                <a:spcPct val="20000"/>
              </a:spcBef>
              <a:spcAft>
                <a:spcPts val="200"/>
              </a:spcAft>
              <a:buSzPct val="100000"/>
              <a:buFont typeface="Wingdings" panose="05000000000000000000" pitchFamily="2" charset="2"/>
              <a:buChar char="Ø"/>
            </a:pPr>
            <a:r>
              <a:rPr lang="zh-CN" altLang="zh-CN" dirty="0">
                <a:solidFill>
                  <a:schemeClr val="tx1"/>
                </a:solidFill>
                <a:latin typeface="微软雅黑" pitchFamily="34" charset="-122"/>
                <a:ea typeface="微软雅黑" pitchFamily="34" charset="-122"/>
              </a:rPr>
              <a:t>制度安排与经济发展之间的关系一直是学术界关注的焦点问题。制度经济学家强调了制度和产权保护对于经济发展的推动作用，并从不同角度进行了实证研究。</a:t>
            </a:r>
            <a:endParaRPr lang="en-US" altLang="zh-CN" dirty="0">
              <a:solidFill>
                <a:schemeClr val="tx1"/>
              </a:solidFill>
              <a:latin typeface="微软雅黑" pitchFamily="34" charset="-122"/>
              <a:ea typeface="微软雅黑" pitchFamily="34" charset="-122"/>
            </a:endParaRPr>
          </a:p>
          <a:p>
            <a:pPr marL="391146" lvl="2" indent="-391146" defTabSz="1043056">
              <a:lnSpc>
                <a:spcPct val="120000"/>
              </a:lnSpc>
              <a:spcBef>
                <a:spcPct val="20000"/>
              </a:spcBef>
              <a:spcAft>
                <a:spcPts val="200"/>
              </a:spcAft>
              <a:buSzPct val="100000"/>
              <a:buFont typeface="Wingdings" panose="05000000000000000000" pitchFamily="2" charset="2"/>
              <a:buChar char="Ø"/>
            </a:pPr>
            <a:r>
              <a:rPr lang="en-US" altLang="zh-CN" dirty="0" smtClean="0">
                <a:solidFill>
                  <a:schemeClr val="tx1"/>
                </a:solidFill>
                <a:latin typeface="微软雅黑" pitchFamily="34" charset="-122"/>
                <a:ea typeface="微软雅黑" pitchFamily="34" charset="-122"/>
              </a:rPr>
              <a:t>North </a:t>
            </a:r>
            <a:r>
              <a:rPr lang="en-US" altLang="zh-CN" dirty="0">
                <a:solidFill>
                  <a:schemeClr val="tx1"/>
                </a:solidFill>
                <a:latin typeface="微软雅黑" pitchFamily="34" charset="-122"/>
                <a:ea typeface="微软雅黑" pitchFamily="34" charset="-122"/>
              </a:rPr>
              <a:t>and </a:t>
            </a:r>
            <a:r>
              <a:rPr lang="en-US" altLang="zh-CN" dirty="0" err="1">
                <a:solidFill>
                  <a:schemeClr val="tx1"/>
                </a:solidFill>
                <a:latin typeface="微软雅黑" pitchFamily="34" charset="-122"/>
                <a:ea typeface="微软雅黑" pitchFamily="34" charset="-122"/>
              </a:rPr>
              <a:t>Weingast</a:t>
            </a:r>
            <a:r>
              <a:rPr lang="zh-CN" altLang="zh-CN" dirty="0">
                <a:solidFill>
                  <a:schemeClr val="tx1"/>
                </a:solidFill>
                <a:latin typeface="微软雅黑" pitchFamily="34" charset="-122"/>
                <a:ea typeface="微软雅黑" pitchFamily="34" charset="-122"/>
              </a:rPr>
              <a:t>（</a:t>
            </a:r>
            <a:r>
              <a:rPr lang="en-US" altLang="zh-CN" dirty="0">
                <a:solidFill>
                  <a:schemeClr val="tx1"/>
                </a:solidFill>
                <a:latin typeface="微软雅黑" pitchFamily="34" charset="-122"/>
                <a:ea typeface="微软雅黑" pitchFamily="34" charset="-122"/>
              </a:rPr>
              <a:t>1989</a:t>
            </a:r>
            <a:r>
              <a:rPr lang="zh-CN" altLang="zh-CN" dirty="0" smtClean="0">
                <a:solidFill>
                  <a:schemeClr val="tx1"/>
                </a:solidFill>
                <a:latin typeface="微软雅黑" pitchFamily="34" charset="-122"/>
                <a:ea typeface="微软雅黑" pitchFamily="34" charset="-122"/>
              </a:rPr>
              <a:t>）</a:t>
            </a:r>
            <a:r>
              <a:rPr lang="zh-CN" altLang="en-US" dirty="0" smtClean="0">
                <a:solidFill>
                  <a:schemeClr val="tx1"/>
                </a:solidFill>
                <a:latin typeface="微软雅黑" pitchFamily="34" charset="-122"/>
                <a:ea typeface="微软雅黑" pitchFamily="34" charset="-122"/>
              </a:rPr>
              <a:t>；</a:t>
            </a:r>
            <a:r>
              <a:rPr lang="en-US" altLang="zh-CN" dirty="0" err="1" smtClean="0">
                <a:solidFill>
                  <a:schemeClr val="tx1"/>
                </a:solidFill>
                <a:latin typeface="微软雅黑" pitchFamily="34" charset="-122"/>
                <a:ea typeface="微软雅黑" pitchFamily="34" charset="-122"/>
              </a:rPr>
              <a:t>Saumitra</a:t>
            </a:r>
            <a:r>
              <a:rPr lang="en-US" altLang="zh-CN" dirty="0" smtClean="0">
                <a:solidFill>
                  <a:schemeClr val="tx1"/>
                </a:solidFill>
                <a:latin typeface="微软雅黑" pitchFamily="34" charset="-122"/>
                <a:ea typeface="微软雅黑" pitchFamily="34" charset="-122"/>
              </a:rPr>
              <a:t> </a:t>
            </a:r>
            <a:r>
              <a:rPr lang="en-US" altLang="zh-CN" dirty="0" err="1">
                <a:solidFill>
                  <a:schemeClr val="tx1"/>
                </a:solidFill>
                <a:latin typeface="微软雅黑" pitchFamily="34" charset="-122"/>
                <a:ea typeface="微软雅黑" pitchFamily="34" charset="-122"/>
              </a:rPr>
              <a:t>Jha</a:t>
            </a:r>
            <a:r>
              <a:rPr lang="zh-CN" altLang="zh-CN" dirty="0">
                <a:solidFill>
                  <a:schemeClr val="tx1"/>
                </a:solidFill>
                <a:latin typeface="微软雅黑" pitchFamily="34" charset="-122"/>
                <a:ea typeface="微软雅黑" pitchFamily="34" charset="-122"/>
              </a:rPr>
              <a:t>（</a:t>
            </a:r>
            <a:r>
              <a:rPr lang="en-US" altLang="zh-CN" dirty="0">
                <a:solidFill>
                  <a:schemeClr val="tx1"/>
                </a:solidFill>
                <a:latin typeface="微软雅黑" pitchFamily="34" charset="-122"/>
                <a:ea typeface="微软雅黑" pitchFamily="34" charset="-122"/>
              </a:rPr>
              <a:t>2015</a:t>
            </a:r>
            <a:r>
              <a:rPr lang="zh-CN" altLang="zh-CN" dirty="0" smtClean="0">
                <a:solidFill>
                  <a:schemeClr val="tx1"/>
                </a:solidFill>
                <a:latin typeface="微软雅黑" pitchFamily="34" charset="-122"/>
                <a:ea typeface="微软雅黑" pitchFamily="34" charset="-122"/>
              </a:rPr>
              <a:t>）</a:t>
            </a:r>
            <a:endParaRPr lang="en-US" altLang="zh-CN" dirty="0" smtClean="0">
              <a:solidFill>
                <a:schemeClr val="tx1"/>
              </a:solidFill>
              <a:latin typeface="微软雅黑" pitchFamily="34" charset="-122"/>
              <a:ea typeface="微软雅黑" pitchFamily="34" charset="-122"/>
            </a:endParaRPr>
          </a:p>
          <a:p>
            <a:pPr marL="391146" lvl="2" indent="-391146" defTabSz="1043056">
              <a:lnSpc>
                <a:spcPct val="120000"/>
              </a:lnSpc>
              <a:spcBef>
                <a:spcPct val="20000"/>
              </a:spcBef>
              <a:spcAft>
                <a:spcPts val="200"/>
              </a:spcAft>
              <a:buSzPct val="100000"/>
              <a:buFont typeface="Wingdings" panose="05000000000000000000" pitchFamily="2" charset="2"/>
              <a:buChar char="Ø"/>
            </a:pPr>
            <a:r>
              <a:rPr lang="zh-CN" altLang="zh-CN" dirty="0">
                <a:solidFill>
                  <a:schemeClr val="tx1"/>
                </a:solidFill>
                <a:latin typeface="微软雅黑" pitchFamily="34" charset="-122"/>
                <a:ea typeface="微软雅黑" pitchFamily="34" charset="-122"/>
              </a:rPr>
              <a:t>这些研究及大量相关文献都认为，制度和产权保护为英国工业革命的爆发奠定了重要的基础。</a:t>
            </a:r>
          </a:p>
          <a:p>
            <a:pPr marL="391146" lvl="2" indent="-391146" defTabSz="1043056">
              <a:lnSpc>
                <a:spcPct val="120000"/>
              </a:lnSpc>
              <a:spcBef>
                <a:spcPct val="20000"/>
              </a:spcBef>
              <a:spcAft>
                <a:spcPts val="200"/>
              </a:spcAft>
              <a:buSzPct val="100000"/>
              <a:buFont typeface="Wingdings" panose="05000000000000000000" pitchFamily="2" charset="2"/>
              <a:buChar char="Ø"/>
            </a:pPr>
            <a:r>
              <a:rPr lang="zh-CN" altLang="zh-CN" dirty="0">
                <a:solidFill>
                  <a:schemeClr val="tx1"/>
                </a:solidFill>
                <a:latin typeface="微软雅黑" pitchFamily="34" charset="-122"/>
                <a:ea typeface="微软雅黑" pitchFamily="34" charset="-122"/>
              </a:rPr>
              <a:t>在近代中国这样的后发展国家，在缺乏正式法规保障的背景下，工业化的推进与产权保护机制，完全不同于经典文献中关于英国宪政民主制度、产权保护与工业化之间关系。</a:t>
            </a:r>
            <a:endParaRPr lang="en-US" altLang="zh-CN" dirty="0">
              <a:solidFill>
                <a:schemeClr val="tx1"/>
              </a:solidFill>
              <a:latin typeface="微软雅黑" pitchFamily="34" charset="-122"/>
              <a:ea typeface="微软雅黑" pitchFamily="34" charset="-122"/>
            </a:endParaRPr>
          </a:p>
        </p:txBody>
      </p:sp>
      <p:sp>
        <p:nvSpPr>
          <p:cNvPr id="4" name="日期占位符 3"/>
          <p:cNvSpPr>
            <a:spLocks noGrp="1"/>
          </p:cNvSpPr>
          <p:nvPr>
            <p:ph type="dt" sz="half" idx="10"/>
          </p:nvPr>
        </p:nvSpPr>
        <p:spPr/>
        <p:txBody>
          <a:bodyPr/>
          <a:lstStyle/>
          <a:p>
            <a:fld id="{A491403F-6791-45F5-A826-CFBA45D8BAD4}" type="datetime1">
              <a:rPr lang="zh-CN" altLang="en-US" smtClean="0"/>
              <a:pPr/>
              <a:t>2021/2/15</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8</a:t>
            </a:fld>
            <a:endParaRPr lang="en-US" dirty="0"/>
          </a:p>
        </p:txBody>
      </p:sp>
    </p:spTree>
    <p:extLst>
      <p:ext uri="{BB962C8B-B14F-4D97-AF65-F5344CB8AC3E}">
        <p14:creationId xmlns:p14="http://schemas.microsoft.com/office/powerpoint/2010/main" val="3814406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17176" y="1737359"/>
            <a:ext cx="10999695" cy="4722425"/>
          </a:xfrm>
        </p:spPr>
        <p:txBody>
          <a:bodyPr>
            <a:noAutofit/>
          </a:bodyPr>
          <a:lstStyle/>
          <a:p>
            <a:pPr marL="391146" indent="-391146" defTabSz="1043056">
              <a:lnSpc>
                <a:spcPct val="120000"/>
              </a:lnSpc>
              <a:spcBef>
                <a:spcPct val="20000"/>
              </a:spcBef>
              <a:buFont typeface="Wingdings" panose="05000000000000000000" pitchFamily="2" charset="2"/>
              <a:buChar char="Ø"/>
            </a:pPr>
            <a:r>
              <a:rPr lang="zh-CN" altLang="zh-CN" sz="2400" b="0" dirty="0" smtClean="0">
                <a:solidFill>
                  <a:schemeClr val="tx1"/>
                </a:solidFill>
                <a:latin typeface="微软雅黑" pitchFamily="34" charset="-122"/>
                <a:ea typeface="微软雅黑" pitchFamily="34" charset="-122"/>
              </a:rPr>
              <a:t>在</a:t>
            </a:r>
            <a:r>
              <a:rPr lang="zh-CN" altLang="zh-CN" sz="2400" b="0" dirty="0">
                <a:solidFill>
                  <a:schemeClr val="tx1"/>
                </a:solidFill>
                <a:latin typeface="微软雅黑" pitchFamily="34" charset="-122"/>
                <a:ea typeface="微软雅黑" pitchFamily="34" charset="-122"/>
              </a:rPr>
              <a:t>近代中国这样的后发展国家，在缺乏正式法规保障的背景下，工业化的推进与产权保护机制，</a:t>
            </a:r>
            <a:r>
              <a:rPr lang="zh-CN" altLang="zh-CN" sz="2400" dirty="0">
                <a:solidFill>
                  <a:schemeClr val="tx1"/>
                </a:solidFill>
                <a:latin typeface="微软雅黑" pitchFamily="34" charset="-122"/>
                <a:ea typeface="微软雅黑" pitchFamily="34" charset="-122"/>
              </a:rPr>
              <a:t>完全不同于经典文献中关于英国宪政民主制度、产权保护与工业化之间关系</a:t>
            </a:r>
            <a:r>
              <a:rPr lang="zh-CN" altLang="zh-CN" sz="2400" b="0" dirty="0" smtClean="0">
                <a:solidFill>
                  <a:schemeClr val="tx1"/>
                </a:solidFill>
                <a:latin typeface="微软雅黑" pitchFamily="34" charset="-122"/>
                <a:ea typeface="微软雅黑" pitchFamily="34" charset="-122"/>
              </a:rPr>
              <a:t>。</a:t>
            </a:r>
            <a:endParaRPr lang="en-US" altLang="zh-CN" sz="2400" b="0" dirty="0" smtClean="0">
              <a:solidFill>
                <a:schemeClr val="tx1"/>
              </a:solidFill>
              <a:latin typeface="微软雅黑" pitchFamily="34" charset="-122"/>
              <a:ea typeface="微软雅黑" pitchFamily="34" charset="-122"/>
            </a:endParaRPr>
          </a:p>
          <a:p>
            <a:pPr marL="391146" indent="-391146" defTabSz="1043056">
              <a:lnSpc>
                <a:spcPct val="12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在官督商办或官商合办企业中政府官员直接提供产权保护，“官权”与“股权”共同界定了企业的产权关系，他们共同拥有对企业的所有权。以民办企业为代表的近代新式企业的发展，促使人们通过捐官纳衔的途径来提升社会地位，寻求产权保护。</a:t>
            </a:r>
          </a:p>
          <a:p>
            <a:pPr marL="391146" indent="-391146" defTabSz="1043056">
              <a:lnSpc>
                <a:spcPct val="120000"/>
              </a:lnSpc>
              <a:spcBef>
                <a:spcPct val="20000"/>
              </a:spcBef>
              <a:buFont typeface="Wingdings" panose="05000000000000000000" pitchFamily="2" charset="2"/>
              <a:buChar char="Ø"/>
            </a:pPr>
            <a:r>
              <a:rPr lang="zh-CN" altLang="zh-CN" sz="2400" dirty="0">
                <a:solidFill>
                  <a:schemeClr val="tx1"/>
                </a:solidFill>
                <a:latin typeface="微软雅黑" pitchFamily="34" charset="-122"/>
                <a:ea typeface="微软雅黑" pitchFamily="34" charset="-122"/>
              </a:rPr>
              <a:t>中国特色的产权保护关系不仅有着深厚的历史根源，而且影响深远，在一定程度上也是理解改革开放以来产权保护与经济快速增长关系的重要维度之一</a:t>
            </a:r>
            <a:r>
              <a:rPr lang="zh-CN" altLang="zh-CN" sz="2400" b="0" dirty="0">
                <a:solidFill>
                  <a:schemeClr val="tx1"/>
                </a:solidFill>
                <a:latin typeface="微软雅黑" pitchFamily="34" charset="-122"/>
                <a:ea typeface="微软雅黑" pitchFamily="34" charset="-122"/>
              </a:rPr>
              <a:t>。</a:t>
            </a:r>
          </a:p>
          <a:p>
            <a:pPr marL="391146" indent="-391146" defTabSz="1043056">
              <a:lnSpc>
                <a:spcPct val="120000"/>
              </a:lnSpc>
              <a:spcBef>
                <a:spcPct val="20000"/>
              </a:spcBef>
              <a:buFont typeface="Wingdings" panose="05000000000000000000" pitchFamily="2" charset="2"/>
              <a:buChar char="Ø"/>
            </a:pPr>
            <a:endParaRPr lang="zh-CN" altLang="zh-CN" sz="2400" b="0" dirty="0">
              <a:solidFill>
                <a:schemeClr val="tx1"/>
              </a:solidFill>
              <a:latin typeface="微软雅黑" pitchFamily="34" charset="-122"/>
              <a:ea typeface="微软雅黑" pitchFamily="34" charset="-122"/>
            </a:endParaRPr>
          </a:p>
        </p:txBody>
      </p:sp>
      <p:sp>
        <p:nvSpPr>
          <p:cNvPr id="4" name="日期占位符 3"/>
          <p:cNvSpPr>
            <a:spLocks noGrp="1"/>
          </p:cNvSpPr>
          <p:nvPr>
            <p:ph type="dt" sz="half" idx="10"/>
          </p:nvPr>
        </p:nvSpPr>
        <p:spPr/>
        <p:txBody>
          <a:bodyPr/>
          <a:lstStyle/>
          <a:p>
            <a:fld id="{A491403F-6791-45F5-A826-CFBA45D8BAD4}" type="datetime1">
              <a:rPr lang="zh-CN" altLang="en-US" smtClean="0"/>
              <a:pPr/>
              <a:t>2021/2/15</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9</a:t>
            </a:fld>
            <a:endParaRPr lang="en-US" dirty="0"/>
          </a:p>
        </p:txBody>
      </p:sp>
    </p:spTree>
    <p:extLst>
      <p:ext uri="{BB962C8B-B14F-4D97-AF65-F5344CB8AC3E}">
        <p14:creationId xmlns:p14="http://schemas.microsoft.com/office/powerpoint/2010/main" val="2149397326"/>
      </p:ext>
    </p:extLst>
  </p:cSld>
  <p:clrMapOvr>
    <a:masterClrMapping/>
  </p:clrMapOvr>
</p:sld>
</file>

<file path=ppt/theme/theme1.xml><?xml version="1.0" encoding="utf-8"?>
<a:theme xmlns:a="http://schemas.openxmlformats.org/drawingml/2006/main" name="怀旧">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DengXian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DengXian"/>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回顾</Template>
  <TotalTime>6342</TotalTime>
  <Words>1206</Words>
  <Application>Microsoft Office PowerPoint</Application>
  <PresentationFormat>宽屏</PresentationFormat>
  <Paragraphs>73</Paragraphs>
  <Slides>10</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10</vt:i4>
      </vt:variant>
    </vt:vector>
  </HeadingPairs>
  <TitlesOfParts>
    <vt:vector size="20" baseType="lpstr">
      <vt:lpstr>等线</vt:lpstr>
      <vt:lpstr>楷体_GB2312</vt:lpstr>
      <vt:lpstr>宋体</vt:lpstr>
      <vt:lpstr>微软雅黑</vt:lpstr>
      <vt:lpstr>Arial</vt:lpstr>
      <vt:lpstr>Calibri</vt:lpstr>
      <vt:lpstr>Calibri Light</vt:lpstr>
      <vt:lpstr>Times New Roman</vt:lpstr>
      <vt:lpstr>Wingdings</vt:lpstr>
      <vt:lpstr>怀旧</vt:lpstr>
      <vt:lpstr>案例二：近代新式企业的产权保护机制</vt:lpstr>
      <vt:lpstr>一、近代早期新式企业的发展背景</vt:lpstr>
      <vt:lpstr>二、近代新式企业产权保护的两种机制</vt:lpstr>
      <vt:lpstr>PowerPoint 演示文稿</vt:lpstr>
      <vt:lpstr>PowerPoint 演示文稿</vt:lpstr>
      <vt:lpstr>（二）民办企业的产权保护机制</vt:lpstr>
      <vt:lpstr>（三）民国时期的进一步发展</vt:lpstr>
      <vt:lpstr>问题1：近代中国企业发展的产权保护制度是否具有独特性？</vt:lpstr>
      <vt:lpstr>PowerPoint 演示文稿</vt:lpstr>
      <vt:lpstr>问题2：中国特色产权保护机制与经济增长之间存在怎样的关系？</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博弈与社会</dc:title>
  <dc:creator>Microsoft Office 用户</dc:creator>
  <cp:lastModifiedBy>yhz</cp:lastModifiedBy>
  <cp:revision>105</cp:revision>
  <dcterms:created xsi:type="dcterms:W3CDTF">2017-05-16T21:50:45Z</dcterms:created>
  <dcterms:modified xsi:type="dcterms:W3CDTF">2021-02-15T09:34:12Z</dcterms:modified>
</cp:coreProperties>
</file>