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487" r:id="rId2"/>
    <p:sldId id="500" r:id="rId3"/>
    <p:sldId id="494" r:id="rId4"/>
    <p:sldId id="495" r:id="rId5"/>
    <p:sldId id="496" r:id="rId6"/>
    <p:sldId id="505" r:id="rId7"/>
    <p:sldId id="497" r:id="rId8"/>
    <p:sldId id="504" r:id="rId9"/>
    <p:sldId id="49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夏纪军" initials="a" lastIdx="0" clrIdx="0">
    <p:extLst>
      <p:ext uri="{19B8F6BF-5375-455C-9EA6-DF929625EA0E}">
        <p15:presenceInfo xmlns:p15="http://schemas.microsoft.com/office/powerpoint/2012/main" userId="夏纪军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3"/>
  </p:normalViewPr>
  <p:slideViewPr>
    <p:cSldViewPr snapToGrid="0" snapToObjects="1">
      <p:cViewPr varScale="1">
        <p:scale>
          <a:sx n="85" d="100"/>
          <a:sy n="85" d="100"/>
        </p:scale>
        <p:origin x="82" y="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9F6F6-76CF-1F45-8536-C45939A9C86C}" type="datetimeFigureOut">
              <a:rPr kumimoji="1" lang="zh-CN" altLang="en-US" smtClean="0"/>
              <a:pPr/>
              <a:t>2021/2/15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81700-08FB-3E46-BB82-3C7619D9167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3661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B14A-93A4-478D-BEF3-9B3C894F145D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D365-6CCE-4CE4-AFF9-7D09853DB7ED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9A85-CF29-46F2-8A80-139DCC91A448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 b="1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1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43D0-F2BF-46FB-86AC-BE57FB2D977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A9DB8-6780-49D6-90AC-E3490316475D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9D7C-7534-4DF0-94D5-A3E569C0EE28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FD35-EBCC-492F-AA13-B840F1E1632A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8556-1250-45DA-996C-159C39C4F19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E007CE-1D78-45A8-A6CC-186991F75EF5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00328-6E9E-4B1E-B225-F74903DC5A23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3C14C48-938C-40F8-9646-BE9660ED8A9D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0259" y="286603"/>
            <a:ext cx="10497669" cy="1309115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 smtClean="0"/>
              <a:t>案例三：中国历史上的科举考试制度</a:t>
            </a:r>
            <a:endParaRPr lang="en-US" altLang="zh-CN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8894" y="1703293"/>
            <a:ext cx="10936941" cy="4756491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50000"/>
              </a:lnSpc>
            </a:pPr>
            <a:r>
              <a:rPr kumimoji="1" lang="zh-CN" altLang="en-US" b="1" dirty="0" smtClean="0">
                <a:solidFill>
                  <a:srgbClr val="FF0000"/>
                </a:solidFill>
              </a:rPr>
              <a:t>专业知识</a:t>
            </a:r>
            <a:r>
              <a:rPr kumimoji="1" lang="zh-CN" altLang="en-US" b="1" dirty="0">
                <a:solidFill>
                  <a:srgbClr val="FF0000"/>
                </a:solidFill>
              </a:rPr>
              <a:t>点</a:t>
            </a:r>
            <a:r>
              <a:rPr kumimoji="1" lang="zh-CN" altLang="en-US" dirty="0" smtClean="0">
                <a:solidFill>
                  <a:srgbClr val="FF0000"/>
                </a:solidFill>
              </a:rPr>
              <a:t>：</a:t>
            </a:r>
            <a:r>
              <a:rPr lang="zh-CN" altLang="zh-CN" sz="2400" dirty="0"/>
              <a:t>选官与官僚</a:t>
            </a:r>
            <a:r>
              <a:rPr lang="zh-CN" altLang="zh-CN" sz="2400" dirty="0" smtClean="0"/>
              <a:t>制度</a:t>
            </a:r>
            <a:r>
              <a:rPr lang="zh-CN" altLang="en-US" sz="2400" dirty="0" smtClean="0"/>
              <a:t>；</a:t>
            </a:r>
            <a:r>
              <a:rPr lang="zh-CN" altLang="zh-CN" sz="2400" dirty="0" smtClean="0"/>
              <a:t>科举</a:t>
            </a:r>
            <a:r>
              <a:rPr lang="zh-CN" altLang="zh-CN" sz="2400" dirty="0"/>
              <a:t>与学校</a:t>
            </a:r>
            <a:r>
              <a:rPr lang="zh-CN" altLang="zh-CN" sz="2400" dirty="0" smtClean="0"/>
              <a:t>教育</a:t>
            </a:r>
            <a:r>
              <a:rPr lang="zh-CN" altLang="en-US" sz="2400" dirty="0" smtClean="0"/>
              <a:t>；</a:t>
            </a:r>
            <a:r>
              <a:rPr lang="zh-CN" altLang="zh-CN" sz="2400" dirty="0" smtClean="0"/>
              <a:t>科举</a:t>
            </a:r>
            <a:r>
              <a:rPr lang="zh-CN" altLang="zh-CN" sz="2400" dirty="0"/>
              <a:t>与社会</a:t>
            </a:r>
            <a:r>
              <a:rPr lang="zh-CN" altLang="zh-CN" sz="2400" dirty="0" smtClean="0"/>
              <a:t>流动</a:t>
            </a:r>
            <a:endParaRPr lang="en-US" altLang="zh-CN" sz="2400" dirty="0" smtClean="0"/>
          </a:p>
          <a:p>
            <a:pPr marL="342900" indent="-342900">
              <a:lnSpc>
                <a:spcPct val="150000"/>
              </a:lnSpc>
            </a:pPr>
            <a:r>
              <a:rPr kumimoji="1" lang="zh-CN" altLang="en-US" b="1" dirty="0" smtClean="0">
                <a:solidFill>
                  <a:srgbClr val="FF0000"/>
                </a:solidFill>
              </a:rPr>
              <a:t>思政元素：</a:t>
            </a:r>
            <a:endParaRPr kumimoji="1" lang="en-US" altLang="zh-CN" b="1" dirty="0" smtClean="0">
              <a:solidFill>
                <a:srgbClr val="FF0000"/>
              </a:solidFill>
            </a:endParaRPr>
          </a:p>
          <a:p>
            <a:pPr marL="1080000" lvl="1" indent="-342900">
              <a:lnSpc>
                <a:spcPct val="150000"/>
              </a:lnSpc>
            </a:pPr>
            <a:r>
              <a:rPr lang="zh-CN" altLang="zh-CN" sz="2500" b="1" dirty="0" smtClean="0"/>
              <a:t>国情</a:t>
            </a:r>
            <a:r>
              <a:rPr lang="zh-CN" altLang="zh-CN" sz="2500" b="1" dirty="0"/>
              <a:t>教育</a:t>
            </a:r>
            <a:r>
              <a:rPr lang="zh-CN" altLang="zh-CN" sz="2500" b="1" dirty="0" smtClean="0"/>
              <a:t>：</a:t>
            </a:r>
            <a:r>
              <a:rPr lang="zh-CN" altLang="zh-CN" sz="2500" b="1" dirty="0"/>
              <a:t>理解现代教育制度的历史渊源和中国贡献</a:t>
            </a:r>
            <a:r>
              <a:rPr lang="zh-CN" altLang="zh-CN" sz="2500" b="1" dirty="0" smtClean="0"/>
              <a:t>；</a:t>
            </a:r>
            <a:endParaRPr lang="zh-CN" altLang="zh-CN" sz="2500" b="1" dirty="0"/>
          </a:p>
          <a:p>
            <a:pPr marL="1080000" lvl="1" indent="-342900">
              <a:lnSpc>
                <a:spcPct val="150000"/>
              </a:lnSpc>
            </a:pPr>
            <a:r>
              <a:rPr lang="zh-CN" altLang="zh-CN" sz="2500" b="1" dirty="0"/>
              <a:t>传承优秀历史文化传统：树立重视教育、尊重知识、尊敬师长的优良品质</a:t>
            </a:r>
            <a:endParaRPr lang="zh-CN" altLang="zh-CN" sz="2500" b="1" dirty="0"/>
          </a:p>
          <a:p>
            <a:pPr marL="342900" indent="-342900">
              <a:lnSpc>
                <a:spcPct val="150000"/>
              </a:lnSpc>
            </a:pPr>
            <a:r>
              <a:rPr kumimoji="1" lang="zh-CN" altLang="en-US" dirty="0" smtClean="0"/>
              <a:t>案例资料</a:t>
            </a:r>
            <a:endParaRPr kumimoji="1" lang="en-US" altLang="zh-CN" dirty="0" smtClean="0"/>
          </a:p>
          <a:p>
            <a:pPr marL="10800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200" dirty="0"/>
              <a:t>胡平、</a:t>
            </a:r>
            <a:r>
              <a:rPr lang="zh-CN" altLang="zh-CN" sz="2200" dirty="0" smtClean="0"/>
              <a:t>李世愉</a:t>
            </a:r>
            <a:r>
              <a:rPr lang="zh-CN" altLang="en-US" sz="2200" dirty="0" smtClean="0"/>
              <a:t>，</a:t>
            </a:r>
            <a:r>
              <a:rPr lang="en-US" altLang="zh-CN" sz="2200" dirty="0" smtClean="0"/>
              <a:t>2015:</a:t>
            </a:r>
            <a:r>
              <a:rPr lang="zh-CN" altLang="zh-CN" sz="2200" dirty="0" smtClean="0"/>
              <a:t>《中国科举制度通史》</a:t>
            </a:r>
            <a:r>
              <a:rPr lang="zh-CN" altLang="en-US" sz="2200" dirty="0" smtClean="0"/>
              <a:t>；</a:t>
            </a:r>
            <a:endParaRPr lang="en-US" altLang="zh-CN" sz="2200" dirty="0" smtClean="0"/>
          </a:p>
          <a:p>
            <a:pPr marL="10800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200" dirty="0"/>
              <a:t>燕红忠、</a:t>
            </a:r>
            <a:r>
              <a:rPr lang="zh-CN" altLang="zh-CN" sz="2200" dirty="0" smtClean="0"/>
              <a:t>卫辛</a:t>
            </a:r>
            <a:r>
              <a:rPr lang="zh-CN" altLang="en-US" sz="2200" dirty="0" smtClean="0"/>
              <a:t>，</a:t>
            </a:r>
            <a:r>
              <a:rPr lang="en-US" altLang="zh-CN" sz="2200" dirty="0" smtClean="0"/>
              <a:t>2016</a:t>
            </a:r>
            <a:r>
              <a:rPr lang="zh-CN" altLang="zh-CN" sz="2200" dirty="0" smtClean="0"/>
              <a:t>：《科举教育、捐官制度与官员晋升——基于清代官员履历档案的实证研究》</a:t>
            </a:r>
            <a:endParaRPr lang="en-US" altLang="zh-CN" sz="22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9390-FA8E-44BD-A387-1C0EDE6FE1E8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90100"/>
            <a:ext cx="495520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楷体_GB2312"/>
                <a:cs typeface="Times New Roman" panose="02020603050405020304" pitchFamily="18" charset="0"/>
              </a:rPr>
              <a:t>国情教育、文化传承：</a:t>
            </a:r>
            <a:r>
              <a:rPr lang="zh-CN" altLang="zh-CN" sz="1200" b="1" dirty="0">
                <a:latin typeface="Arial" panose="020B0604020202020204" pitchFamily="34" charset="0"/>
                <a:ea typeface="楷体_GB2312"/>
                <a:cs typeface="Times New Roman" panose="02020603050405020304" pitchFamily="18" charset="0"/>
              </a:rPr>
              <a:t>树立重视教育、尊重知识、尊敬师长的优良</a:t>
            </a:r>
            <a:r>
              <a:rPr lang="zh-CN" altLang="zh-CN" sz="1200" b="1" dirty="0" smtClean="0">
                <a:latin typeface="Arial" panose="020B0604020202020204" pitchFamily="34" charset="0"/>
                <a:ea typeface="楷体_GB2312"/>
                <a:cs typeface="Times New Roman" panose="02020603050405020304" pitchFamily="18" charset="0"/>
              </a:rPr>
              <a:t>品质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9958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73256"/>
          </a:xfrm>
        </p:spPr>
        <p:txBody>
          <a:bodyPr>
            <a:normAutofit/>
          </a:bodyPr>
          <a:lstStyle/>
          <a:p>
            <a:r>
              <a:rPr lang="zh-CN" altLang="zh-CN" sz="3600" dirty="0" smtClean="0">
                <a:solidFill>
                  <a:srgbClr val="7030A0"/>
                </a:solidFill>
              </a:rPr>
              <a:t>科举</a:t>
            </a:r>
            <a:r>
              <a:rPr lang="zh-CN" altLang="zh-CN" sz="3600" dirty="0">
                <a:solidFill>
                  <a:srgbClr val="7030A0"/>
                </a:solidFill>
              </a:rPr>
              <a:t>考试</a:t>
            </a:r>
            <a:r>
              <a:rPr lang="zh-CN" altLang="zh-CN" sz="3600" dirty="0" smtClean="0">
                <a:solidFill>
                  <a:srgbClr val="7030A0"/>
                </a:solidFill>
              </a:rPr>
              <a:t>制度</a:t>
            </a:r>
            <a:r>
              <a:rPr lang="zh-CN" altLang="en-US" sz="3600" dirty="0" smtClean="0">
                <a:solidFill>
                  <a:srgbClr val="7030A0"/>
                </a:solidFill>
              </a:rPr>
              <a:t>的创立和历史演变</a:t>
            </a:r>
            <a:endParaRPr lang="zh-CN" altLang="zh-CN" sz="3600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8895" y="1748118"/>
            <a:ext cx="10775576" cy="4643717"/>
          </a:xfrm>
        </p:spPr>
        <p:txBody>
          <a:bodyPr>
            <a:normAutofit/>
          </a:bodyPr>
          <a:lstStyle/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（一）科举之前的选官制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度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marL="1080000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400" b="0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2400" b="0" dirty="0">
                <a:latin typeface="微软雅黑" pitchFamily="34" charset="-122"/>
                <a:ea typeface="微软雅黑" pitchFamily="34" charset="-122"/>
              </a:rPr>
              <a:t>、禅让制</a:t>
            </a:r>
            <a:endParaRPr lang="en-US" altLang="zh-CN" sz="2400" b="0" dirty="0">
              <a:latin typeface="微软雅黑" pitchFamily="34" charset="-122"/>
              <a:ea typeface="微软雅黑" pitchFamily="34" charset="-122"/>
            </a:endParaRPr>
          </a:p>
          <a:p>
            <a:pPr marL="1080000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400" b="0" dirty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2400" b="0" dirty="0">
                <a:latin typeface="微软雅黑" pitchFamily="34" charset="-122"/>
                <a:ea typeface="微软雅黑" pitchFamily="34" charset="-122"/>
              </a:rPr>
              <a:t>、世卿世禄制</a:t>
            </a:r>
            <a:endParaRPr lang="en-US" altLang="zh-CN" sz="2400" b="0" dirty="0">
              <a:latin typeface="微软雅黑" pitchFamily="34" charset="-122"/>
              <a:ea typeface="微软雅黑" pitchFamily="34" charset="-122"/>
            </a:endParaRPr>
          </a:p>
          <a:p>
            <a:pPr marL="1080000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400" b="0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400" b="0" dirty="0">
                <a:latin typeface="微软雅黑" pitchFamily="34" charset="-122"/>
                <a:ea typeface="微软雅黑" pitchFamily="34" charset="-122"/>
              </a:rPr>
              <a:t>、察举制</a:t>
            </a:r>
            <a:endParaRPr lang="en-US" altLang="zh-CN" sz="2400" b="0" dirty="0">
              <a:latin typeface="微软雅黑" pitchFamily="34" charset="-122"/>
              <a:ea typeface="微软雅黑" pitchFamily="34" charset="-122"/>
            </a:endParaRPr>
          </a:p>
          <a:p>
            <a:pPr marL="1080000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400" b="0" dirty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2400" b="0" dirty="0">
                <a:latin typeface="微软雅黑" pitchFamily="34" charset="-122"/>
                <a:ea typeface="微软雅黑" pitchFamily="34" charset="-122"/>
              </a:rPr>
              <a:t>、九品中正</a:t>
            </a:r>
            <a:r>
              <a:rPr lang="zh-CN" altLang="en-US" sz="2400" b="0" dirty="0" smtClean="0">
                <a:latin typeface="微软雅黑" pitchFamily="34" charset="-122"/>
                <a:ea typeface="微软雅黑" pitchFamily="34" charset="-122"/>
              </a:rPr>
              <a:t>制</a:t>
            </a:r>
            <a:endParaRPr lang="en-US" altLang="zh-CN" sz="2400" b="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8" name="Picture 5" descr="https://timgsa.baidu.com/timg?image&amp;quality=80&amp;size=b9999_10000&amp;sec=1529578743798&amp;di=20a0973a6705990301cccb18f7d4aad4&amp;imgtype=0&amp;src=http%3A%2F%2Fs13.sinaimg.cn%2Fbmiddle%2F4b72827fx99f60afffcdc%266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384" y="3420502"/>
            <a:ext cx="5040312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95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8387" y="883903"/>
            <a:ext cx="10058400" cy="742279"/>
          </a:xfrm>
        </p:spPr>
        <p:txBody>
          <a:bodyPr>
            <a:normAutofit/>
          </a:bodyPr>
          <a:lstStyle/>
          <a:p>
            <a:pPr defTabSz="1043056">
              <a:lnSpc>
                <a:spcPct val="120000"/>
              </a:lnSpc>
              <a:spcBef>
                <a:spcPct val="20000"/>
              </a:spcBef>
              <a:spcAft>
                <a:spcPts val="200"/>
              </a:spcAft>
              <a:buSzPct val="100000"/>
            </a:pPr>
            <a:r>
              <a:rPr lang="zh-CN" altLang="en-US" sz="28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（二）科举制的创立和</a:t>
            </a:r>
            <a:r>
              <a:rPr lang="zh-CN" altLang="en-US" sz="28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发展</a:t>
            </a:r>
            <a:endParaRPr lang="en-US" altLang="zh-CN" sz="28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7153" y="1845733"/>
            <a:ext cx="10178527" cy="4286125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2600" dirty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2600" dirty="0">
                <a:latin typeface="微软雅黑" pitchFamily="34" charset="-122"/>
                <a:ea typeface="微软雅黑" pitchFamily="34" charset="-122"/>
              </a:rPr>
              <a:t>、隋唐</a:t>
            </a:r>
            <a:endParaRPr lang="en-US" altLang="zh-CN" sz="2600" dirty="0"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隋朝建立后仍然遵照九品中正制度选官，只是把中正改为州都。同时恢复察举制，要求将各类才能之士，不分士庶，举荐入朝，开始打破门第。</a:t>
            </a:r>
            <a:endParaRPr lang="en-US" altLang="zh-CN" sz="24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大业二年（</a:t>
            </a:r>
            <a:r>
              <a:rPr lang="en-US" altLang="zh-CN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606</a:t>
            </a: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年）七月，隋炀帝下令进士科以取士，确立了朝廷设科招考，完全以考试成绩决定去取的选官制度，被称作科举制度。</a:t>
            </a:r>
            <a:endParaRPr lang="en-US" altLang="zh-CN" sz="24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唐代完全废除九品中正制，士人入仕、朝廷选官，无不以考试为重。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0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8895" y="1855694"/>
            <a:ext cx="11116234" cy="4576295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26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2600" dirty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2600" dirty="0">
                <a:latin typeface="微软雅黑" pitchFamily="34" charset="-122"/>
                <a:ea typeface="微软雅黑" pitchFamily="34" charset="-122"/>
              </a:rPr>
              <a:t>宋代</a:t>
            </a:r>
            <a:endParaRPr lang="en-US" altLang="zh-CN" sz="2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2600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600" dirty="0">
                <a:latin typeface="微软雅黑" pitchFamily="34" charset="-122"/>
                <a:ea typeface="微软雅黑" pitchFamily="34" charset="-122"/>
              </a:rPr>
              <a:t>、辽金</a:t>
            </a:r>
            <a:endParaRPr lang="en-US" altLang="zh-CN" sz="2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2600" dirty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2600" dirty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2600" dirty="0" smtClean="0">
                <a:latin typeface="微软雅黑" pitchFamily="34" charset="-122"/>
                <a:ea typeface="微软雅黑" pitchFamily="34" charset="-122"/>
              </a:rPr>
              <a:t>元朝</a:t>
            </a:r>
            <a:endParaRPr lang="en-US" altLang="zh-CN" sz="26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2600" dirty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en-US" sz="2600" dirty="0">
                <a:latin typeface="微软雅黑" pitchFamily="34" charset="-122"/>
                <a:ea typeface="微软雅黑" pitchFamily="34" charset="-122"/>
              </a:rPr>
              <a:t>、明清</a:t>
            </a:r>
            <a:endParaRPr lang="en-US" altLang="zh-CN" sz="2600" dirty="0">
              <a:latin typeface="微软雅黑" pitchFamily="34" charset="-122"/>
              <a:ea typeface="微软雅黑" pitchFamily="34" charset="-122"/>
            </a:endParaRPr>
          </a:p>
          <a:p>
            <a:pPr marL="900000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5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清代科举考试的程序和监督管理更加严格规范，但科举考试的弊端也逐渐凸显。清末时期，废除八股、停科举的呼声渐高，至光绪三十一年（</a:t>
            </a:r>
            <a:r>
              <a:rPr lang="en-US" altLang="zh-CN" sz="25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1905</a:t>
            </a:r>
            <a:r>
              <a:rPr lang="zh-CN" altLang="en-US" sz="25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年），科举制度最终废止。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sz="2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n-US" altLang="zh-CN" sz="26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012" y="860613"/>
            <a:ext cx="5424020" cy="3522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6681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18079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（</a:t>
            </a:r>
            <a:r>
              <a:rPr lang="zh-CN" altLang="en-US" sz="28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三</a:t>
            </a:r>
            <a:r>
              <a:rPr lang="zh-CN" altLang="en-US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）科举制度与学校教育</a:t>
            </a:r>
            <a:endParaRPr lang="en-US" altLang="zh-CN" sz="28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5081" y="1685365"/>
            <a:ext cx="10300447" cy="4491317"/>
          </a:xfrm>
        </p:spPr>
        <p:txBody>
          <a:bodyPr>
            <a:noAutofit/>
          </a:bodyPr>
          <a:lstStyle/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中国历来重视学校教育。在科举制度形成以前，各级学校不仅承担着培养人才的任务，在选官任贤方面也发挥着重要作用。科举和学校密不可分，主要特点有以下几点：</a:t>
            </a:r>
            <a:endParaRPr lang="en-US" altLang="zh-CN" sz="24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900000" indent="-391146" defTabSz="1043056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）官学的教学内容，主要为儒家经典四书五经。</a:t>
            </a:r>
            <a:endParaRPr lang="en-US" altLang="zh-CN" sz="24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900000" indent="-391146" defTabSz="1043056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）学校教学内容与科举考试一致，只有个别朝代个别时期例外。</a:t>
            </a:r>
            <a:endParaRPr lang="en-US" altLang="zh-CN" sz="24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900000" indent="-391146" defTabSz="1043056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）各朝代的学校，都对生徒出身限制</a:t>
            </a:r>
            <a:r>
              <a:rPr lang="zh-CN" altLang="en-US" sz="24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400" b="0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900000" indent="-391146" defTabSz="1043056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en-US" sz="24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）科举和学校的关系，大体以明代为界分为两个阶段。明代之前，取士是学校和科举并行。从明代开始“科举必由学校，而学校起家可不由科举”。</a:t>
            </a:r>
            <a:endParaRPr lang="en-US" altLang="zh-CN" sz="24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1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1125538"/>
            <a:ext cx="6119812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765176"/>
            <a:ext cx="197485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282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6825" y="519954"/>
            <a:ext cx="10721788" cy="12192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CN" altLang="zh-CN" sz="3200" dirty="0" smtClean="0">
                <a:solidFill>
                  <a:srgbClr val="7030A0"/>
                </a:solidFill>
              </a:rPr>
              <a:t>问题</a:t>
            </a:r>
            <a:r>
              <a:rPr lang="en-US" altLang="zh-CN" sz="3200" dirty="0" smtClean="0">
                <a:solidFill>
                  <a:srgbClr val="7030A0"/>
                </a:solidFill>
              </a:rPr>
              <a:t>1</a:t>
            </a:r>
            <a:r>
              <a:rPr lang="zh-CN" altLang="zh-CN" sz="3200" dirty="0" smtClean="0">
                <a:solidFill>
                  <a:srgbClr val="7030A0"/>
                </a:solidFill>
              </a:rPr>
              <a:t>：</a:t>
            </a:r>
            <a:r>
              <a:rPr lang="zh-CN" altLang="zh-CN" sz="3200" dirty="0">
                <a:solidFill>
                  <a:srgbClr val="7030A0"/>
                </a:solidFill>
              </a:rPr>
              <a:t>科举制度对中国的文化、教育和社会有哪些作用和长期影响？ </a:t>
            </a:r>
            <a:endParaRPr lang="zh-CN" altLang="en-US" sz="3200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5082" y="1837764"/>
            <a:ext cx="10443883" cy="471543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官僚制度：</a:t>
            </a:r>
            <a:r>
              <a:rPr lang="zh-CN" altLang="en-US" sz="2400" b="0" dirty="0">
                <a:latin typeface="微软雅黑" pitchFamily="34" charset="-122"/>
                <a:ea typeface="微软雅黑" pitchFamily="34" charset="-122"/>
              </a:rPr>
              <a:t>科举制度是为治国而选拔人才的，因此与政治密不可分。治国需要人才，官僚队伍必须由贤能组成。王亚南认为科举制是支持中国官僚政治高度发展的第二大杠杆。</a:t>
            </a:r>
            <a:endParaRPr lang="en-US" altLang="zh-CN" sz="2400" b="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社会流动：</a:t>
            </a:r>
            <a:r>
              <a:rPr lang="zh-CN" altLang="en-US" sz="2400" b="0" dirty="0">
                <a:latin typeface="微软雅黑" pitchFamily="34" charset="-122"/>
                <a:ea typeface="微软雅黑" pitchFamily="34" charset="-122"/>
              </a:rPr>
              <a:t>科举是读书人向上攀登的最好阶梯。科举成功者不仅改变了自身地位，也改变了门庭，</a:t>
            </a: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促进了社会各阶层的流动</a:t>
            </a:r>
            <a:r>
              <a:rPr lang="zh-CN" altLang="en-US" sz="2400" b="0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400" b="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长期影响</a:t>
            </a:r>
            <a:endParaRPr lang="en-US" altLang="zh-CN" sz="2400" dirty="0">
              <a:latin typeface="微软雅黑" pitchFamily="34" charset="-122"/>
              <a:ea typeface="微软雅黑" pitchFamily="34" charset="-122"/>
            </a:endParaRPr>
          </a:p>
          <a:p>
            <a:pPr marL="9000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400" b="0" dirty="0">
                <a:latin typeface="微软雅黑" pitchFamily="34" charset="-122"/>
                <a:ea typeface="微软雅黑" pitchFamily="34" charset="-122"/>
              </a:rPr>
              <a:t>中国人普遍重视教育，尊重知识，尊敬教师与长时期实行科举有直接关系。“万般皆下品，唯有读书高”。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sz="2400" b="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406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5081" y="1766047"/>
            <a:ext cx="10300447" cy="4410635"/>
          </a:xfrm>
        </p:spPr>
        <p:txBody>
          <a:bodyPr>
            <a:noAutofit/>
          </a:bodyPr>
          <a:lstStyle/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中国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周边国家普遍学习中国的科举制度，是以儒学为主体的汉文化对周边国家辐射的主要组成部分。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中国是文官制度的发源地，为世界现代文官制度提供了典范，科举制度是对人类文明的重大贡献。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现代欧美的考试制度是从英国学习的，英国的考试制度则是从中国学习过去的。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90000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sz="2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082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91185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</a:pPr>
            <a:r>
              <a:rPr lang="zh-CN" altLang="zh-CN" sz="3600" dirty="0" smtClean="0">
                <a:solidFill>
                  <a:srgbClr val="7030A0"/>
                </a:solidFill>
              </a:rPr>
              <a:t>问题</a:t>
            </a:r>
            <a:r>
              <a:rPr lang="en-US" altLang="zh-CN" sz="3600" dirty="0" smtClean="0">
                <a:solidFill>
                  <a:srgbClr val="7030A0"/>
                </a:solidFill>
              </a:rPr>
              <a:t>2</a:t>
            </a:r>
            <a:r>
              <a:rPr lang="zh-CN" altLang="zh-CN" sz="3600" dirty="0" smtClean="0">
                <a:solidFill>
                  <a:srgbClr val="7030A0"/>
                </a:solidFill>
              </a:rPr>
              <a:t>：</a:t>
            </a:r>
            <a:r>
              <a:rPr lang="zh-CN" altLang="zh-CN" sz="3600" dirty="0">
                <a:solidFill>
                  <a:srgbClr val="7030A0"/>
                </a:solidFill>
              </a:rPr>
              <a:t>科举制度与今天的教育制度之间的关系？如何评价今天中国的高考制度？</a:t>
            </a:r>
            <a:endParaRPr lang="zh-CN" altLang="en-US" sz="3600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3719" y="1855694"/>
            <a:ext cx="10587316" cy="4518212"/>
          </a:xfrm>
        </p:spPr>
        <p:txBody>
          <a:bodyPr>
            <a:normAutofit/>
          </a:bodyPr>
          <a:lstStyle/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7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7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、早在明代，进士名额的分配就采用南、北、中卷，今天的高考分区录取制度有这深远的历史传统。</a:t>
            </a:r>
          </a:p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7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27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、高考制度仍然是今天最为公平的考试选拔制度，有利于社会流动并打破阶层固化。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64574"/>
      </p:ext>
    </p:extLst>
  </p:cSld>
  <p:clrMapOvr>
    <a:masterClrMapping/>
  </p:clrMapOvr>
</p:sld>
</file>

<file path=ppt/theme/theme1.xml><?xml version="1.0" encoding="utf-8"?>
<a:theme xmlns:a="http://schemas.openxmlformats.org/drawingml/2006/main" name="怀旧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回顾</Template>
  <TotalTime>6376</TotalTime>
  <Words>775</Words>
  <Application>Microsoft Office PowerPoint</Application>
  <PresentationFormat>宽屏</PresentationFormat>
  <Paragraphs>66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等线</vt:lpstr>
      <vt:lpstr>楷体_GB2312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怀旧</vt:lpstr>
      <vt:lpstr>案例三：中国历史上的科举考试制度</vt:lpstr>
      <vt:lpstr>科举考试制度的创立和历史演变</vt:lpstr>
      <vt:lpstr>（二）科举制的创立和发展</vt:lpstr>
      <vt:lpstr>PowerPoint 演示文稿</vt:lpstr>
      <vt:lpstr>（三）科举制度与学校教育</vt:lpstr>
      <vt:lpstr>PowerPoint 演示文稿</vt:lpstr>
      <vt:lpstr>问题1：科举制度对中国的文化、教育和社会有哪些作用和长期影响？ </vt:lpstr>
      <vt:lpstr>PowerPoint 演示文稿</vt:lpstr>
      <vt:lpstr>问题2：科举制度与今天的教育制度之间的关系？如何评价今天中国的高考制度？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博弈与社会</dc:title>
  <dc:creator>Microsoft Office 用户</dc:creator>
  <cp:lastModifiedBy>yhz</cp:lastModifiedBy>
  <cp:revision>110</cp:revision>
  <dcterms:created xsi:type="dcterms:W3CDTF">2017-05-16T21:50:45Z</dcterms:created>
  <dcterms:modified xsi:type="dcterms:W3CDTF">2021-02-15T11:30:39Z</dcterms:modified>
</cp:coreProperties>
</file>