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2"/>
  </p:notesMasterIdLst>
  <p:sldIdLst>
    <p:sldId id="487" r:id="rId2"/>
    <p:sldId id="500" r:id="rId3"/>
    <p:sldId id="494" r:id="rId4"/>
    <p:sldId id="495" r:id="rId5"/>
    <p:sldId id="496" r:id="rId6"/>
    <p:sldId id="497" r:id="rId7"/>
    <p:sldId id="502" r:id="rId8"/>
    <p:sldId id="498" r:id="rId9"/>
    <p:sldId id="499" r:id="rId10"/>
    <p:sldId id="50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夏纪军" initials="a" lastIdx="0" clrIdx="0">
    <p:extLst>
      <p:ext uri="{19B8F6BF-5375-455C-9EA6-DF929625EA0E}">
        <p15:presenceInfo xmlns:p15="http://schemas.microsoft.com/office/powerpoint/2012/main" userId="夏纪军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43"/>
  </p:normalViewPr>
  <p:slideViewPr>
    <p:cSldViewPr snapToGrid="0" snapToObjects="1">
      <p:cViewPr varScale="1">
        <p:scale>
          <a:sx n="85" d="100"/>
          <a:sy n="85" d="100"/>
        </p:scale>
        <p:origin x="82" y="26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F9F6F6-76CF-1F45-8536-C45939A9C86C}" type="datetimeFigureOut">
              <a:rPr kumimoji="1" lang="zh-CN" altLang="en-US" smtClean="0"/>
              <a:pPr/>
              <a:t>2021/2/20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C81700-08FB-3E46-BB82-3C7619D9167B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73661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2B14A-93A4-478D-BEF3-9B3C894F145D}" type="datetime1">
              <a:rPr lang="zh-CN" altLang="en-US" smtClean="0"/>
              <a:pPr/>
              <a:t>2021/2/20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课程思政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BD365-6CCE-4CE4-AFF9-7D09853DB7ED}" type="datetime1">
              <a:rPr lang="zh-CN" altLang="en-US" smtClean="0"/>
              <a:pPr/>
              <a:t>2021/2/20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课程思政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9A85-CF29-46F2-8A80-139DCC91A448}" type="datetime1">
              <a:rPr lang="zh-CN" altLang="en-US" smtClean="0"/>
              <a:pPr/>
              <a:t>2021/2/20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课程思政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 b="1"/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 b="1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1403F-6791-45F5-A826-CFBA45D8BAD4}" type="datetime1">
              <a:rPr lang="zh-CN" altLang="en-US" smtClean="0"/>
              <a:pPr/>
              <a:t>2021/2/20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课程思政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343D0-F2BF-46FB-86AC-BE57FB2D9774}" type="datetime1">
              <a:rPr lang="zh-CN" altLang="en-US" smtClean="0"/>
              <a:pPr/>
              <a:t>2021/2/20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课程思政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A9DB8-6780-49D6-90AC-E3490316475D}" type="datetime1">
              <a:rPr lang="zh-CN" altLang="en-US" smtClean="0"/>
              <a:pPr/>
              <a:t>2021/2/20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课程思政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E9D7C-7534-4DF0-94D5-A3E569C0EE28}" type="datetime1">
              <a:rPr lang="zh-CN" altLang="en-US" smtClean="0"/>
              <a:pPr/>
              <a:t>2021/2/20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课程思政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6FD35-EBCC-492F-AA13-B840F1E1632A}" type="datetime1">
              <a:rPr lang="zh-CN" altLang="en-US" smtClean="0"/>
              <a:pPr/>
              <a:t>2021/2/20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课程思政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D8556-1250-45DA-996C-159C39C4F194}" type="datetime1">
              <a:rPr lang="zh-CN" altLang="en-US" smtClean="0"/>
              <a:pPr/>
              <a:t>2021/2/20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课程思政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2E007CE-1D78-45A8-A6CC-186991F75EF5}" type="datetime1">
              <a:rPr lang="zh-CN" altLang="en-US" smtClean="0"/>
              <a:pPr/>
              <a:t>2021/2/20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课程思政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accent3"/>
          </a:solid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将图片拖动到占位符，或单击添加图标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00328-6E9E-4B1E-B225-F74903DC5A23}" type="datetime1">
              <a:rPr lang="zh-CN" altLang="en-US" smtClean="0"/>
              <a:pPr/>
              <a:t>2021/2/20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课程思政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3C14C48-938C-40F8-9646-BE9660ED8A9D}" type="datetime1">
              <a:rPr lang="zh-CN" altLang="en-US" smtClean="0"/>
              <a:pPr/>
              <a:t>2021/2/20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课程思政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50259" y="286603"/>
            <a:ext cx="10497669" cy="1309115"/>
          </a:xfrm>
        </p:spPr>
        <p:txBody>
          <a:bodyPr>
            <a:normAutofit/>
          </a:bodyPr>
          <a:lstStyle/>
          <a:p>
            <a:pPr algn="ctr"/>
            <a:r>
              <a:rPr lang="zh-CN" altLang="en-US" sz="4000" dirty="0"/>
              <a:t>案例五： </a:t>
            </a:r>
            <a:r>
              <a:rPr lang="zh-CN" altLang="zh-CN" sz="4000" dirty="0"/>
              <a:t>“哥伦布大交换”</a:t>
            </a:r>
            <a:r>
              <a:rPr lang="zh-CN" altLang="zh-CN" sz="4000" dirty="0"/>
              <a:t>与生态环境的</a:t>
            </a:r>
            <a:r>
              <a:rPr lang="zh-CN" altLang="zh-CN" sz="4000" dirty="0"/>
              <a:t>破坏</a:t>
            </a:r>
            <a:endParaRPr lang="en-US" altLang="zh-CN" sz="40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88894" y="1703293"/>
            <a:ext cx="10936941" cy="4756491"/>
          </a:xfrm>
        </p:spPr>
        <p:txBody>
          <a:bodyPr>
            <a:normAutofit fontScale="92500"/>
          </a:bodyPr>
          <a:lstStyle/>
          <a:p>
            <a:pPr marL="342900" indent="-342900">
              <a:lnSpc>
                <a:spcPct val="150000"/>
              </a:lnSpc>
            </a:pPr>
            <a:r>
              <a:rPr kumimoji="1" lang="zh-CN" altLang="en-US" b="1" dirty="0" smtClean="0">
                <a:solidFill>
                  <a:srgbClr val="FF0000"/>
                </a:solidFill>
              </a:rPr>
              <a:t>专业知识</a:t>
            </a:r>
            <a:r>
              <a:rPr kumimoji="1" lang="zh-CN" altLang="en-US" b="1" dirty="0">
                <a:solidFill>
                  <a:srgbClr val="FF0000"/>
                </a:solidFill>
              </a:rPr>
              <a:t>点</a:t>
            </a:r>
            <a:r>
              <a:rPr kumimoji="1" lang="zh-CN" altLang="en-US" dirty="0" smtClean="0">
                <a:solidFill>
                  <a:srgbClr val="FF0000"/>
                </a:solidFill>
              </a:rPr>
              <a:t>：</a:t>
            </a:r>
            <a:r>
              <a:rPr lang="zh-CN" altLang="zh-CN" sz="2400" dirty="0"/>
              <a:t>“哥伦布大交换”含义与</a:t>
            </a:r>
            <a:r>
              <a:rPr lang="zh-CN" altLang="zh-CN" sz="2400" dirty="0"/>
              <a:t>内容</a:t>
            </a:r>
            <a:r>
              <a:rPr lang="zh-CN" altLang="en-US" sz="2400" dirty="0" smtClean="0"/>
              <a:t>；</a:t>
            </a:r>
            <a:r>
              <a:rPr lang="zh-CN" altLang="zh-CN" sz="2400" dirty="0"/>
              <a:t>哥伦布大交换与</a:t>
            </a:r>
            <a:r>
              <a:rPr lang="zh-CN" altLang="zh-CN" sz="2400" dirty="0" smtClean="0"/>
              <a:t>生态环境</a:t>
            </a:r>
            <a:endParaRPr lang="en-US" altLang="zh-CN" sz="2400" dirty="0"/>
          </a:p>
          <a:p>
            <a:pPr marL="342900" indent="-342900">
              <a:lnSpc>
                <a:spcPct val="150000"/>
              </a:lnSpc>
            </a:pPr>
            <a:r>
              <a:rPr kumimoji="1" lang="zh-CN" altLang="en-US" b="1" dirty="0" smtClean="0">
                <a:solidFill>
                  <a:srgbClr val="FF0000"/>
                </a:solidFill>
              </a:rPr>
              <a:t>思政元素：</a:t>
            </a:r>
            <a:endParaRPr kumimoji="1" lang="en-US" altLang="zh-CN" b="1" dirty="0" smtClean="0">
              <a:solidFill>
                <a:srgbClr val="FF0000"/>
              </a:solidFill>
            </a:endParaRPr>
          </a:p>
          <a:p>
            <a:pPr marL="1080000" lvl="1" indent="-342900">
              <a:lnSpc>
                <a:spcPct val="150000"/>
              </a:lnSpc>
            </a:pPr>
            <a:r>
              <a:rPr lang="zh-CN" altLang="zh-CN" b="1" dirty="0"/>
              <a:t>从历史案例理解人类活动与自然环境的辩证关系： </a:t>
            </a:r>
            <a:r>
              <a:rPr lang="zh-CN" altLang="zh-CN" dirty="0"/>
              <a:t>坚持人与自然和谐共生，保护环境</a:t>
            </a:r>
            <a:r>
              <a:rPr lang="zh-CN" altLang="zh-CN" dirty="0" smtClean="0"/>
              <a:t>；</a:t>
            </a:r>
            <a:endParaRPr lang="en-US" altLang="zh-CN" b="1" dirty="0" smtClean="0"/>
          </a:p>
          <a:p>
            <a:pPr marL="1080000" lvl="1" indent="-342900">
              <a:lnSpc>
                <a:spcPct val="150000"/>
              </a:lnSpc>
            </a:pPr>
            <a:r>
              <a:rPr lang="zh-CN" altLang="zh-CN" b="1" dirty="0"/>
              <a:t>深刻理解“绿水青山就是金山银山”的科学</a:t>
            </a:r>
            <a:r>
              <a:rPr lang="zh-CN" altLang="zh-CN" b="1" dirty="0" smtClean="0"/>
              <a:t>论断</a:t>
            </a:r>
            <a:r>
              <a:rPr lang="zh-CN" altLang="en-US" b="1" dirty="0" smtClean="0"/>
              <a:t>：</a:t>
            </a:r>
            <a:r>
              <a:rPr lang="zh-CN" altLang="en-US" dirty="0"/>
              <a:t>建设社会主义生态文明</a:t>
            </a:r>
            <a:endParaRPr lang="en-US" altLang="zh-CN" dirty="0"/>
          </a:p>
          <a:p>
            <a:pPr marL="342900" indent="-342900">
              <a:lnSpc>
                <a:spcPct val="150000"/>
              </a:lnSpc>
            </a:pPr>
            <a:r>
              <a:rPr kumimoji="1" lang="zh-CN" altLang="en-US" dirty="0" smtClean="0"/>
              <a:t>案例资料：</a:t>
            </a:r>
            <a:endParaRPr kumimoji="1" lang="en-US" altLang="zh-CN" dirty="0" smtClean="0"/>
          </a:p>
          <a:p>
            <a:pPr marL="1080000" lvl="1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zh-CN" sz="2200" dirty="0" smtClean="0"/>
              <a:t>艾尔弗雷德</a:t>
            </a:r>
            <a:r>
              <a:rPr lang="zh-CN" altLang="zh-CN" sz="2200" dirty="0"/>
              <a:t>·</a:t>
            </a:r>
            <a:r>
              <a:rPr lang="en-US" altLang="zh-CN" sz="2200" dirty="0"/>
              <a:t>W.</a:t>
            </a:r>
            <a:r>
              <a:rPr lang="zh-CN" altLang="zh-CN" sz="2200" dirty="0"/>
              <a:t>克罗斯比</a:t>
            </a:r>
            <a:r>
              <a:rPr lang="zh-CN" altLang="en-US" sz="2200" dirty="0"/>
              <a:t>，</a:t>
            </a:r>
            <a:r>
              <a:rPr lang="en-US" altLang="zh-CN" sz="2200" dirty="0"/>
              <a:t>2018</a:t>
            </a:r>
            <a:r>
              <a:rPr lang="zh-CN" altLang="zh-CN" sz="2200" dirty="0"/>
              <a:t>：</a:t>
            </a:r>
            <a:r>
              <a:rPr lang="zh-CN" altLang="zh-CN" sz="2200" dirty="0"/>
              <a:t>《哥伦布大交换：</a:t>
            </a:r>
            <a:r>
              <a:rPr lang="en-US" altLang="zh-CN" sz="2200" dirty="0"/>
              <a:t>1492</a:t>
            </a:r>
            <a:r>
              <a:rPr lang="zh-CN" altLang="zh-CN" sz="2200" dirty="0"/>
              <a:t>年以后的生物影响和文化冲击</a:t>
            </a:r>
            <a:r>
              <a:rPr lang="zh-CN" altLang="zh-CN" sz="2200" dirty="0"/>
              <a:t>》</a:t>
            </a:r>
            <a:endParaRPr lang="en-US" altLang="zh-CN" sz="2200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69390-FA8E-44BD-A387-1C0EDE6FE1E8}" type="datetime1">
              <a:rPr lang="zh-CN" altLang="en-US" smtClean="0"/>
              <a:pPr/>
              <a:t>2021/2/20</a:t>
            </a:fld>
            <a:endParaRPr 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课程思政</a:t>
            </a:r>
            <a:endParaRPr lang="en-US" dirty="0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0" y="90100"/>
            <a:ext cx="418576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zh-CN" sz="1200" b="1" dirty="0">
                <a:latin typeface="Arial" panose="020B0604020202020204" pitchFamily="34" charset="0"/>
                <a:ea typeface="楷体_GB2312"/>
                <a:cs typeface="Times New Roman" panose="02020603050405020304" pitchFamily="18" charset="0"/>
              </a:rPr>
              <a:t>坚持人与自然和谐共生，保护</a:t>
            </a:r>
            <a:r>
              <a:rPr lang="zh-CN" altLang="zh-CN" sz="1200" b="1" dirty="0" smtClean="0">
                <a:latin typeface="Arial" panose="020B0604020202020204" pitchFamily="34" charset="0"/>
                <a:ea typeface="楷体_GB2312"/>
                <a:cs typeface="Times New Roman" panose="02020603050405020304" pitchFamily="18" charset="0"/>
              </a:rPr>
              <a:t>环境</a:t>
            </a:r>
            <a:r>
              <a:rPr lang="zh-CN" altLang="en-US" sz="1200" b="1" dirty="0" smtClean="0">
                <a:latin typeface="Arial" panose="020B0604020202020204" pitchFamily="34" charset="0"/>
                <a:ea typeface="楷体_GB2312"/>
                <a:cs typeface="Times New Roman" panose="02020603050405020304" pitchFamily="18" charset="0"/>
              </a:rPr>
              <a:t>：建设社会主义生态文明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499580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92306" y="519954"/>
            <a:ext cx="10336306" cy="1219200"/>
          </a:xfrm>
        </p:spPr>
        <p:txBody>
          <a:bodyPr>
            <a:normAutofit/>
          </a:bodyPr>
          <a:lstStyle/>
          <a:p>
            <a:r>
              <a:rPr lang="zh-CN" altLang="zh-CN" sz="3600" dirty="0" smtClean="0">
                <a:solidFill>
                  <a:srgbClr val="7030A0"/>
                </a:solidFill>
              </a:rPr>
              <a:t>问题</a:t>
            </a:r>
            <a:r>
              <a:rPr lang="zh-CN" altLang="en-US" sz="3600" dirty="0" smtClean="0">
                <a:solidFill>
                  <a:srgbClr val="7030A0"/>
                </a:solidFill>
              </a:rPr>
              <a:t>讨论</a:t>
            </a:r>
            <a:r>
              <a:rPr lang="zh-CN" altLang="zh-CN" sz="3600" dirty="0" smtClean="0">
                <a:solidFill>
                  <a:srgbClr val="7030A0"/>
                </a:solidFill>
              </a:rPr>
              <a:t>：</a:t>
            </a:r>
            <a:endParaRPr lang="zh-CN" altLang="en-US" sz="3600" dirty="0">
              <a:solidFill>
                <a:srgbClr val="7030A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88895" y="1640541"/>
            <a:ext cx="10811434" cy="4912659"/>
          </a:xfrm>
        </p:spPr>
        <p:txBody>
          <a:bodyPr>
            <a:noAutofit/>
          </a:bodyPr>
          <a:lstStyle/>
          <a:p>
            <a:pPr marL="391146" indent="-391146" defTabSz="1043056">
              <a:lnSpc>
                <a:spcPct val="140000"/>
              </a:lnSpc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zh-CN" altLang="zh-CN" sz="26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人类社会的发展，总是以破坏环境生态为代价的吗？我们应该如何处理经济发展与生态环境的关系？我们应该如何践行“绿水青山就是金山银山”理念，建设社会主义生态文明？</a:t>
            </a:r>
          </a:p>
          <a:p>
            <a:pPr marL="391146" indent="-391146" defTabSz="1043056">
              <a:lnSpc>
                <a:spcPct val="140000"/>
              </a:lnSpc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zh-CN" altLang="zh-CN" sz="26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习近平总书记的“绿色治理”观：</a:t>
            </a:r>
          </a:p>
          <a:p>
            <a:pPr marL="900000" indent="-391146" defTabSz="1043056">
              <a:lnSpc>
                <a:spcPct val="140000"/>
              </a:lnSpc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zh-CN" altLang="zh-CN" sz="2400" b="0" dirty="0">
                <a:solidFill>
                  <a:schemeClr val="tx1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“</a:t>
            </a:r>
            <a:r>
              <a:rPr lang="zh-CN" altLang="zh-CN" sz="2400" b="0" dirty="0">
                <a:solidFill>
                  <a:schemeClr val="tx1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宇宙只有一个地球，人类共有一个家园。地球是人类唯一赖以生存的家园，珍爱和呵护地球是人类的唯一选择”</a:t>
            </a:r>
            <a:r>
              <a:rPr lang="zh-CN" altLang="zh-CN" sz="2400" b="0" dirty="0" smtClean="0">
                <a:solidFill>
                  <a:schemeClr val="tx1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。</a:t>
            </a:r>
            <a:endParaRPr lang="en-US" altLang="zh-CN" sz="2400" b="0" dirty="0" smtClean="0">
              <a:solidFill>
                <a:schemeClr val="tx1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900000" indent="-391146" defTabSz="1043056">
              <a:lnSpc>
                <a:spcPct val="140000"/>
              </a:lnSpc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zh-CN" altLang="zh-CN" sz="2400" b="0" dirty="0" smtClean="0">
                <a:solidFill>
                  <a:schemeClr val="tx1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“</a:t>
            </a:r>
            <a:r>
              <a:rPr lang="zh-CN" altLang="zh-CN" sz="2400" b="0" dirty="0">
                <a:solidFill>
                  <a:schemeClr val="tx1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建设生态文明是关系人民福祉、关乎民族未来的大计，是实现中华民族伟大复兴中国梦的重要内容”。</a:t>
            </a:r>
            <a:endParaRPr lang="en-US" altLang="zh-CN" sz="2400" b="0" dirty="0">
              <a:solidFill>
                <a:schemeClr val="tx1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1403F-6791-45F5-A826-CFBA45D8BAD4}" type="datetime1">
              <a:rPr lang="zh-CN" altLang="en-US" smtClean="0"/>
              <a:pPr/>
              <a:t>2021/2/20</a:t>
            </a:fld>
            <a:endParaRPr 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课程思政</a:t>
            </a:r>
            <a:endParaRPr 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273256"/>
          </a:xfrm>
        </p:spPr>
        <p:txBody>
          <a:bodyPr>
            <a:normAutofit/>
          </a:bodyPr>
          <a:lstStyle/>
          <a:p>
            <a:pPr algn="ctr"/>
            <a:r>
              <a:rPr lang="zh-CN" altLang="zh-CN" sz="3600" dirty="0" smtClean="0">
                <a:solidFill>
                  <a:srgbClr val="7030A0"/>
                </a:solidFill>
              </a:rPr>
              <a:t>“哥伦布大交换”</a:t>
            </a:r>
            <a:r>
              <a:rPr lang="zh-CN" altLang="zh-CN" sz="3600" dirty="0">
                <a:solidFill>
                  <a:srgbClr val="7030A0"/>
                </a:solidFill>
              </a:rPr>
              <a:t>与生态环境的破坏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14399" y="1748118"/>
            <a:ext cx="10551459" cy="4643717"/>
          </a:xfrm>
        </p:spPr>
        <p:txBody>
          <a:bodyPr>
            <a:normAutofit/>
          </a:bodyPr>
          <a:lstStyle/>
          <a:p>
            <a:pPr marL="391146" indent="-391146" defTabSz="1043056"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en-US" altLang="zh-CN" sz="26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《</a:t>
            </a:r>
            <a:r>
              <a:rPr lang="zh-CN" altLang="zh-CN" sz="26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哥伦布大交换：</a:t>
            </a:r>
            <a:r>
              <a:rPr lang="en-US" altLang="zh-CN" sz="26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1492</a:t>
            </a:r>
            <a:r>
              <a:rPr lang="zh-CN" altLang="zh-CN" sz="26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年以后的生物影响和文化冲击</a:t>
            </a:r>
            <a:r>
              <a:rPr lang="en-US" altLang="zh-CN" sz="26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》</a:t>
            </a:r>
            <a:r>
              <a:rPr lang="zh-CN" altLang="en-US" sz="26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开启了生态环境史这一全新研究领域，深远影响了世界历史研究的方向。</a:t>
            </a:r>
            <a:endParaRPr lang="en-US" altLang="zh-CN" sz="2600" b="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  <a:p>
            <a:pPr marL="391146" indent="-391146" defTabSz="1043056"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en-US" altLang="zh-CN" sz="26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1492</a:t>
            </a:r>
            <a:r>
              <a:rPr lang="zh-CN" altLang="en-US" sz="26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年</a:t>
            </a:r>
            <a:r>
              <a:rPr lang="en-US" altLang="zh-CN" sz="26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10 </a:t>
            </a:r>
            <a:r>
              <a:rPr lang="zh-CN" altLang="en-US" sz="26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月</a:t>
            </a:r>
            <a:r>
              <a:rPr lang="en-US" altLang="zh-CN" sz="26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12</a:t>
            </a:r>
            <a:r>
              <a:rPr lang="zh-CN" altLang="en-US" sz="26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日清晨，意大利探险家哥伦布乘“圣玛利亚”号首次航行到美洲大陆，东西两个半球就此遭遇。 这是欧亚大陆与美洲大陆的首次相遇，也是旧世界与新世界的首次相遇。</a:t>
            </a:r>
            <a:endParaRPr lang="en-US" altLang="zh-CN" sz="2600" b="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  <a:p>
            <a:pPr marL="391146" indent="-391146" defTabSz="1043056"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zh-CN" altLang="en-US" sz="26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哥伦布发现新大陆所带来的世界性改变，远比我们想象的还要大，人类历史不仅在政治、经济、思想观念等领域发生重大改变，在生态环境史上，它更象征了一个重大时刻的开启。</a:t>
            </a:r>
            <a:endParaRPr lang="en-US" altLang="zh-CN" sz="2600" b="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  <a:p>
            <a:pPr marL="391146" indent="-391146" defTabSz="1043056"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Char char="Ø"/>
            </a:pPr>
            <a:endParaRPr lang="en-US" altLang="zh-CN" sz="2600" b="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1403F-6791-45F5-A826-CFBA45D8BAD4}" type="datetime1">
              <a:rPr lang="zh-CN" altLang="en-US" smtClean="0"/>
              <a:pPr/>
              <a:t>2021/2/20</a:t>
            </a:fld>
            <a:endParaRPr 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课程思政</a:t>
            </a:r>
            <a:endParaRPr 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950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8387" y="883903"/>
            <a:ext cx="10058400" cy="742279"/>
          </a:xfrm>
        </p:spPr>
        <p:txBody>
          <a:bodyPr>
            <a:normAutofit/>
          </a:bodyPr>
          <a:lstStyle/>
          <a:p>
            <a:pPr defTabSz="1043056">
              <a:lnSpc>
                <a:spcPct val="120000"/>
              </a:lnSpc>
              <a:spcBef>
                <a:spcPct val="20000"/>
              </a:spcBef>
              <a:spcAft>
                <a:spcPts val="200"/>
              </a:spcAft>
              <a:buSzPct val="100000"/>
            </a:pPr>
            <a:r>
              <a:rPr lang="zh-CN" altLang="zh-CN" sz="2800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rPr>
              <a:t>（</a:t>
            </a:r>
            <a:r>
              <a:rPr lang="zh-CN" altLang="en-US" sz="2800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rPr>
              <a:t>一</a:t>
            </a:r>
            <a:r>
              <a:rPr lang="zh-CN" altLang="zh-CN" sz="2800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rPr>
              <a:t>）对</a:t>
            </a:r>
            <a:r>
              <a:rPr lang="zh-CN" altLang="zh-CN" sz="28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rPr>
              <a:t>生态环境的直接破坏</a:t>
            </a:r>
            <a:endParaRPr lang="zh-CN" altLang="en-US" sz="280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77153" y="1766047"/>
            <a:ext cx="10235330" cy="4580965"/>
          </a:xfrm>
        </p:spPr>
        <p:txBody>
          <a:bodyPr>
            <a:normAutofit fontScale="92500" lnSpcReduction="10000"/>
          </a:bodyPr>
          <a:lstStyle/>
          <a:p>
            <a:pPr marL="391146" indent="-391146" defTabSz="1043056"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 </a:t>
            </a:r>
            <a:r>
              <a:rPr lang="zh-CN" altLang="en-US" sz="27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美洲诸文明历世代之久而积聚的大量金银，被西班牙大征服者两三年内挥霍一空。</a:t>
            </a:r>
            <a:r>
              <a:rPr lang="zh-CN" altLang="en-US" sz="27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千百年来，美洲大地也积聚了大量财富：沃壤、各种动植物生命、各式看得见与看不见的有机物，也在短时间内消耗殆尽</a:t>
            </a:r>
            <a:r>
              <a:rPr lang="zh-CN" altLang="en-US" sz="2700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。</a:t>
            </a:r>
            <a:r>
              <a:rPr lang="zh-CN" altLang="en-US" sz="2700" b="0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今日</a:t>
            </a:r>
            <a:r>
              <a:rPr lang="zh-CN" altLang="en-US" sz="27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有许多草地，已很难在其中觅得任何在哥伦布来到之前，即已在美洲生长的本地植物</a:t>
            </a:r>
            <a:r>
              <a:rPr lang="zh-CN" altLang="en-US" sz="2700" b="0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。</a:t>
            </a:r>
            <a:endParaRPr lang="en-US" altLang="zh-CN" sz="2700" b="0" dirty="0" smtClean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  <a:p>
            <a:pPr marL="391146" indent="-391146" defTabSz="1043056"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zh-CN" altLang="en-US" sz="27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世上任何地方，如果先前与世隔绝，一旦向外开放，都会在自然天平上出现如此极端的摇摆逆转。不过，恐怕再也不会出现如美洲这般，在哥伦布登陆后一个世纪内所展现的惊人变化了。除非有一天，星球之间也发生生命形式的交换。</a:t>
            </a:r>
            <a:endParaRPr lang="en-US" altLang="zh-CN" sz="2700" b="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  <a:p>
            <a:pPr marL="391146" indent="-391146" defTabSz="1043056"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Char char="Ø"/>
            </a:pPr>
            <a:endParaRPr lang="en-US" altLang="zh-CN" b="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  <a:p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1403F-6791-45F5-A826-CFBA45D8BAD4}" type="datetime1">
              <a:rPr lang="zh-CN" altLang="en-US" smtClean="0"/>
              <a:pPr/>
              <a:t>2021/2/20</a:t>
            </a:fld>
            <a:endParaRPr 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课程思政</a:t>
            </a:r>
            <a:endParaRPr 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606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97279" y="1845734"/>
            <a:ext cx="10115203" cy="4375772"/>
          </a:xfrm>
        </p:spPr>
        <p:txBody>
          <a:bodyPr>
            <a:normAutofit/>
          </a:bodyPr>
          <a:lstStyle/>
          <a:p>
            <a:pPr marL="391146" indent="-391146" defTabSz="1043056">
              <a:lnSpc>
                <a:spcPct val="120000"/>
              </a:lnSpc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zh-CN" altLang="en-US" sz="26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达尔文在</a:t>
            </a:r>
            <a:r>
              <a:rPr lang="en-US" altLang="zh-CN" sz="26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19</a:t>
            </a:r>
            <a:r>
              <a:rPr lang="zh-CN" altLang="en-US" sz="26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世纪</a:t>
            </a:r>
            <a:r>
              <a:rPr lang="en-US" altLang="zh-CN" sz="26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30</a:t>
            </a:r>
            <a:r>
              <a:rPr lang="zh-CN" altLang="en-US" sz="26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年代发现，乌拉圭有数十甚至数百平方英里地完全无法进入，因为地面长满了多刺的旧世界的刺菜蓟。他说</a:t>
            </a:r>
            <a:r>
              <a:rPr lang="en-US" altLang="zh-CN" sz="26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:</a:t>
            </a:r>
          </a:p>
          <a:p>
            <a:pPr marL="0" indent="0" defTabSz="1043056">
              <a:lnSpc>
                <a:spcPct val="130000"/>
              </a:lnSpc>
              <a:spcBef>
                <a:spcPct val="20000"/>
              </a:spcBef>
              <a:buNone/>
            </a:pPr>
            <a:r>
              <a:rPr lang="en-US" altLang="zh-CN" sz="2600" dirty="0" smtClean="0">
                <a:latin typeface="仿宋" panose="02010609060101010101" pitchFamily="49" charset="-122"/>
                <a:ea typeface="仿宋" panose="02010609060101010101" pitchFamily="49" charset="-122"/>
              </a:rPr>
              <a:t>     “</a:t>
            </a:r>
            <a:r>
              <a:rPr lang="zh-CN" altLang="en-US" sz="2600" dirty="0">
                <a:latin typeface="仿宋" panose="02010609060101010101" pitchFamily="49" charset="-122"/>
                <a:ea typeface="仿宋" panose="02010609060101010101" pitchFamily="49" charset="-122"/>
              </a:rPr>
              <a:t>像这般外来植物大规模侵占原生植物的状况，我怀疑世上还找得出第二桩事例记录。</a:t>
            </a:r>
            <a:r>
              <a:rPr lang="zh-CN" altLang="en-US" sz="2600" dirty="0" smtClean="0">
                <a:latin typeface="仿宋" panose="02010609060101010101" pitchFamily="49" charset="-122"/>
                <a:ea typeface="仿宋" panose="02010609060101010101" pitchFamily="49" charset="-122"/>
              </a:rPr>
              <a:t>”</a:t>
            </a:r>
            <a:endParaRPr lang="en-US" altLang="zh-CN" sz="2600" dirty="0" smtClean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391146" indent="-391146" defTabSz="1043056">
              <a:lnSpc>
                <a:spcPct val="120000"/>
              </a:lnSpc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zh-CN" altLang="en-US" sz="26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这</a:t>
            </a:r>
            <a:r>
              <a:rPr lang="zh-CN" altLang="en-US" sz="26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类侵占，通常只有在该地区原有生态尽遭破坏之后，才能如此成功</a:t>
            </a:r>
            <a:r>
              <a:rPr lang="en-US" altLang="zh-CN" sz="26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——</a:t>
            </a:r>
            <a:r>
              <a:rPr lang="zh-CN" altLang="en-US" sz="26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比方说，广大地区因过度放牧而被破坏殆尽。</a:t>
            </a:r>
          </a:p>
          <a:p>
            <a:pPr marL="391146" indent="-391146" defTabSz="1043056">
              <a:lnSpc>
                <a:spcPct val="120000"/>
              </a:lnSpc>
              <a:spcBef>
                <a:spcPct val="20000"/>
              </a:spcBef>
              <a:buFont typeface="Wingdings" panose="05000000000000000000" pitchFamily="2" charset="2"/>
              <a:buChar char="Ø"/>
            </a:pPr>
            <a:endParaRPr lang="zh-CN" altLang="zh-CN" sz="2500" b="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1403F-6791-45F5-A826-CFBA45D8BAD4}" type="datetime1">
              <a:rPr lang="zh-CN" altLang="en-US" smtClean="0"/>
              <a:pPr/>
              <a:t>2021/2/20</a:t>
            </a:fld>
            <a:endParaRPr 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课程思政</a:t>
            </a:r>
            <a:endParaRPr 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6681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318079"/>
          </a:xfrm>
        </p:spPr>
        <p:txBody>
          <a:bodyPr>
            <a:normAutofit/>
          </a:bodyPr>
          <a:lstStyle/>
          <a:p>
            <a:pPr defTabSz="1043056">
              <a:lnSpc>
                <a:spcPct val="120000"/>
              </a:lnSpc>
              <a:spcBef>
                <a:spcPct val="20000"/>
              </a:spcBef>
              <a:spcAft>
                <a:spcPts val="200"/>
              </a:spcAft>
              <a:buSzPct val="100000"/>
            </a:pPr>
            <a:r>
              <a:rPr lang="zh-CN" altLang="zh-CN" sz="2800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rPr>
              <a:t>（</a:t>
            </a:r>
            <a:r>
              <a:rPr lang="zh-CN" altLang="zh-CN" sz="28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rPr>
              <a:t>二）对生态环境的长期</a:t>
            </a:r>
            <a:r>
              <a:rPr lang="zh-CN" altLang="zh-CN" sz="28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rPr>
              <a:t>影响</a:t>
            </a:r>
            <a:endParaRPr lang="zh-CN" altLang="zh-CN" sz="280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05435" y="1845734"/>
            <a:ext cx="10390093" cy="4321984"/>
          </a:xfrm>
        </p:spPr>
        <p:txBody>
          <a:bodyPr>
            <a:noAutofit/>
          </a:bodyPr>
          <a:lstStyle/>
          <a:p>
            <a:pPr marL="391146" indent="-391146" defTabSz="1043056">
              <a:lnSpc>
                <a:spcPct val="120000"/>
              </a:lnSpc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zh-CN" altLang="en-US" sz="26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哥伦布大交换继续进行，而且会永远继续下去。</a:t>
            </a:r>
            <a:r>
              <a:rPr lang="zh-CN" altLang="en-US" sz="26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旧世界的人们继续享受着这场生物大战带来的福利</a:t>
            </a:r>
            <a:r>
              <a:rPr lang="en-US" altLang="zh-CN" sz="26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;</a:t>
            </a:r>
            <a:r>
              <a:rPr lang="zh-CN" altLang="en-US" sz="26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 美洲印第安人则继续死于旧世界疾病之下</a:t>
            </a:r>
            <a:r>
              <a:rPr lang="zh-CN" altLang="en-US" sz="26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。</a:t>
            </a:r>
            <a:r>
              <a:rPr lang="zh-CN" altLang="en-US" sz="26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时至今日，两半球之间的动植物交换依然在进行。这个大交换的后果</a:t>
            </a:r>
            <a:r>
              <a:rPr lang="en-US" altLang="zh-CN" sz="26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—</a:t>
            </a:r>
            <a:r>
              <a:rPr lang="zh-CN" altLang="en-US" sz="26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从人类观点视之</a:t>
            </a:r>
            <a:r>
              <a:rPr lang="en-US" altLang="zh-CN" sz="26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—</a:t>
            </a:r>
            <a:r>
              <a:rPr lang="zh-CN" altLang="en-US" sz="26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也是正负参半。</a:t>
            </a:r>
          </a:p>
          <a:p>
            <a:pPr marL="391146" indent="-391146" defTabSz="1043056">
              <a:lnSpc>
                <a:spcPct val="120000"/>
              </a:lnSpc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zh-CN" altLang="en-US" sz="26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美洲广大地域的生态，已因旧世界生命形式的来到与繁衍完全改观。</a:t>
            </a:r>
            <a:r>
              <a:rPr lang="zh-CN" altLang="en-US" sz="26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本土原有的动物，比方大角绵羊，如今不是已遭毁灭，就是被迫返回山区。美洲成千上万平方英里的地面上，本土植物若不是完全消灭，就是被限制在道路两旁狭长的空间。</a:t>
            </a:r>
            <a:endParaRPr lang="en-US" altLang="zh-CN" sz="2600" b="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30000"/>
              </a:lnSpc>
              <a:buFont typeface="Wingdings" panose="05000000000000000000" pitchFamily="2" charset="2"/>
              <a:buChar char="Ø"/>
            </a:pPr>
            <a:endParaRPr lang="en-US" altLang="zh-CN" sz="24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1403F-6791-45F5-A826-CFBA45D8BAD4}" type="datetime1">
              <a:rPr lang="zh-CN" altLang="en-US" smtClean="0"/>
              <a:pPr/>
              <a:t>2021/2/20</a:t>
            </a:fld>
            <a:endParaRPr 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课程思政</a:t>
            </a:r>
            <a:endParaRPr 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6122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614051"/>
          </a:xfrm>
        </p:spPr>
        <p:txBody>
          <a:bodyPr>
            <a:normAutofit/>
          </a:bodyPr>
          <a:lstStyle/>
          <a:p>
            <a:pPr marL="391146" indent="-391146" defTabSz="1043056">
              <a:lnSpc>
                <a:spcPct val="120000"/>
              </a:lnSpc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zh-CN" altLang="en-US" sz="26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新世界可以贡献给旧世界的有价值动物不多，但送给旧世界的无用动物倒是很多。</a:t>
            </a:r>
            <a:endParaRPr lang="en-US" altLang="zh-CN" sz="2600" b="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  <a:p>
            <a:pPr marL="391146" indent="-391146" defTabSz="1043056">
              <a:lnSpc>
                <a:spcPct val="120000"/>
              </a:lnSpc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zh-CN" altLang="en-US" sz="2600" b="0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有一些</a:t>
            </a:r>
            <a:r>
              <a:rPr lang="zh-CN" altLang="en-US" sz="26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美洲植物，欧洲人希望从未见过它们。比方加拿大来的野生水草，</a:t>
            </a:r>
            <a:r>
              <a:rPr lang="en-US" altLang="zh-CN" sz="26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19</a:t>
            </a:r>
            <a:r>
              <a:rPr lang="zh-CN" altLang="en-US" sz="26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世纪中期几乎让英国水道窒息而死。</a:t>
            </a:r>
          </a:p>
          <a:p>
            <a:pPr marL="391146" indent="-391146" defTabSz="1043056">
              <a:lnSpc>
                <a:spcPct val="120000"/>
              </a:lnSpc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zh-CN" altLang="en-US" sz="26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美洲白蛾在原产地都很普通，但它们被引进到中国后，却在一个缺乏天敌的环境下到处繁殖蔓延，破坏生态平衡。</a:t>
            </a:r>
            <a:endParaRPr lang="en-US" altLang="zh-CN" sz="2600" b="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  <a:p>
            <a:pPr marL="391146" indent="-391146" defTabSz="1043056">
              <a:lnSpc>
                <a:spcPct val="150000"/>
              </a:lnSpc>
              <a:spcBef>
                <a:spcPct val="20000"/>
              </a:spcBef>
              <a:buFont typeface="Wingdings" panose="05000000000000000000" pitchFamily="2" charset="2"/>
              <a:buChar char="Ø"/>
            </a:pPr>
            <a:endParaRPr lang="en-US" altLang="zh-CN" sz="2400" b="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1403F-6791-45F5-A826-CFBA45D8BAD4}" type="datetime1">
              <a:rPr lang="zh-CN" altLang="en-US" smtClean="0"/>
              <a:pPr/>
              <a:t>2021/2/20</a:t>
            </a:fld>
            <a:endParaRPr 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课程思政</a:t>
            </a:r>
            <a:endParaRPr 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406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1403F-6791-45F5-A826-CFBA45D8BAD4}" type="datetime1">
              <a:rPr lang="zh-CN" altLang="en-US" smtClean="0"/>
              <a:pPr/>
              <a:t>2021/2/20</a:t>
            </a:fld>
            <a:endParaRPr 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课程思政</a:t>
            </a:r>
            <a:endParaRPr 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9" name="Picture 4" descr="http://5b0988e595225.cdn.sohucs.com/images/20180616/ec43f414db764ddd8b3a89c3a19bbc51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7280" y="1349364"/>
            <a:ext cx="4896544" cy="3635011"/>
          </a:xfrm>
          <a:prstGeom prst="rect">
            <a:avLst/>
          </a:prstGeom>
          <a:noFill/>
        </p:spPr>
      </p:pic>
      <p:sp>
        <p:nvSpPr>
          <p:cNvPr id="10" name="矩形 9"/>
          <p:cNvSpPr/>
          <p:nvPr/>
        </p:nvSpPr>
        <p:spPr>
          <a:xfrm>
            <a:off x="2206774" y="5209548"/>
            <a:ext cx="19707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 smtClean="0"/>
              <a:t>美国白蛾幼虫</a:t>
            </a:r>
            <a:endParaRPr lang="zh-CN" altLang="en-US" dirty="0"/>
          </a:p>
        </p:txBody>
      </p:sp>
      <p:pic>
        <p:nvPicPr>
          <p:cNvPr id="11" name="Picture 2" descr="http://5b0988e595225.cdn.sohucs.com/images/20180616/712a0b64d75e4d03bbe5fb035448c110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56650" y="1438677"/>
            <a:ext cx="4786139" cy="3545698"/>
          </a:xfrm>
          <a:prstGeom prst="rect">
            <a:avLst/>
          </a:prstGeom>
          <a:noFill/>
        </p:spPr>
      </p:pic>
      <p:sp>
        <p:nvSpPr>
          <p:cNvPr id="12" name="矩形 11"/>
          <p:cNvSpPr/>
          <p:nvPr/>
        </p:nvSpPr>
        <p:spPr>
          <a:xfrm>
            <a:off x="7731719" y="5159095"/>
            <a:ext cx="2608406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 smtClean="0"/>
              <a:t>澳洲密密麻麻的兔群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94392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32328" y="1737359"/>
            <a:ext cx="10623178" cy="4722425"/>
          </a:xfrm>
        </p:spPr>
        <p:txBody>
          <a:bodyPr>
            <a:noAutofit/>
          </a:bodyPr>
          <a:lstStyle/>
          <a:p>
            <a:pPr marL="391146" indent="-391146" defTabSz="1043056">
              <a:lnSpc>
                <a:spcPct val="120000"/>
              </a:lnSpc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zh-CN" altLang="en-US" sz="2600" b="0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不同</a:t>
            </a:r>
            <a:r>
              <a:rPr lang="zh-CN" altLang="en-US" sz="26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的洲际大陆遇合之际</a:t>
            </a:r>
            <a:r>
              <a:rPr lang="zh-CN" altLang="en-US" sz="2600" b="0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，生物基因</a:t>
            </a:r>
            <a:r>
              <a:rPr lang="zh-CN" altLang="en-US" sz="26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池通常会因此扩大。随着动植物迁入“处女”新域，竞争亦形成并加大，而那些能在新环境中生存的适者，便产出新的形态，有时甚至是许多新的物种。古生物学者与动物学者称这种现象为“爆炸式的进化”。</a:t>
            </a:r>
            <a:endParaRPr lang="en-US" altLang="zh-CN" sz="2600" b="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  <a:p>
            <a:pPr marL="391146" indent="-391146" defTabSz="1043056">
              <a:lnSpc>
                <a:spcPct val="120000"/>
              </a:lnSpc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en-US" altLang="zh-CN" sz="26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1492</a:t>
            </a:r>
            <a:r>
              <a:rPr lang="zh-CN" altLang="en-US" sz="26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年新旧世界相逢后，本来在正常情况下亦应如此</a:t>
            </a:r>
            <a:r>
              <a:rPr lang="en-US" altLang="zh-CN" sz="26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——</a:t>
            </a:r>
            <a:r>
              <a:rPr lang="zh-CN" altLang="en-US" sz="26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但因有“人”在其中，一切完全不同了。哥伦布大交换的内容也包括“人类”，而</a:t>
            </a:r>
            <a:r>
              <a:rPr lang="zh-CN" altLang="en-US" sz="26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人野蛮地改变了新旧世界的样貌</a:t>
            </a:r>
            <a:r>
              <a:rPr lang="zh-CN" altLang="en-US" sz="2600" b="0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。</a:t>
            </a:r>
            <a:endParaRPr lang="en-US" altLang="zh-CN" sz="2600" b="0" dirty="0" smtClean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  <a:p>
            <a:pPr marL="391146" indent="-391146" defTabSz="1043056">
              <a:lnSpc>
                <a:spcPct val="120000"/>
              </a:lnSpc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zh-CN" altLang="en-US" sz="26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在过去</a:t>
            </a:r>
            <a:r>
              <a:rPr lang="en-US" altLang="zh-CN" sz="26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400</a:t>
            </a:r>
            <a:r>
              <a:rPr lang="zh-CN" altLang="en-US" sz="26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年内消灭的生命种类，可能比</a:t>
            </a:r>
            <a:r>
              <a:rPr lang="en-US" altLang="zh-CN" sz="26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100</a:t>
            </a:r>
            <a:r>
              <a:rPr lang="zh-CN" altLang="en-US" sz="26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万年进化灭绝的物种都多。</a:t>
            </a:r>
            <a:r>
              <a:rPr lang="zh-CN" altLang="en-US" sz="26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再没有人能记得，哥伦布之前安的列斯群岛上的植物相是何模样。</a:t>
            </a:r>
            <a:endParaRPr lang="en-US" altLang="zh-CN" sz="2600" b="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1403F-6791-45F5-A826-CFBA45D8BAD4}" type="datetime1">
              <a:rPr lang="zh-CN" altLang="en-US" smtClean="0"/>
              <a:pPr/>
              <a:t>2021/2/20</a:t>
            </a:fld>
            <a:endParaRPr 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课程思政</a:t>
            </a:r>
            <a:endParaRPr 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3973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3719" y="1748118"/>
            <a:ext cx="10587316" cy="4625788"/>
          </a:xfrm>
        </p:spPr>
        <p:txBody>
          <a:bodyPr>
            <a:normAutofit lnSpcReduction="10000"/>
          </a:bodyPr>
          <a:lstStyle/>
          <a:p>
            <a:pPr marL="391146" indent="-391146" defTabSz="1043056">
              <a:lnSpc>
                <a:spcPct val="140000"/>
              </a:lnSpc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zh-CN" altLang="en-US" sz="2600" b="0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北美</a:t>
            </a:r>
            <a:r>
              <a:rPr lang="zh-CN" altLang="en-US" sz="26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喇叭手天鹅、北美水牛，以及其他上百类物种，都已经缩减到如许稀少，甚至有些已经全体灭绝。</a:t>
            </a:r>
            <a:endParaRPr lang="en-US" altLang="zh-CN" sz="2600" b="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  <a:p>
            <a:pPr marL="391146" indent="-391146" defTabSz="1043056">
              <a:lnSpc>
                <a:spcPct val="140000"/>
              </a:lnSpc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zh-CN" altLang="en-US" sz="26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旧世界的动植物相，尤其是新世界的动植物相，都已被人类缩减或专门化了。专门化往往意味着未来改变的可能性愈趋窄化：</a:t>
            </a:r>
            <a:r>
              <a:rPr lang="zh-CN" altLang="en-US" sz="26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为了眼前方便，我们劫掠了未来。</a:t>
            </a:r>
            <a:endParaRPr lang="en-US" altLang="zh-CN" sz="260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  <a:p>
            <a:pPr marL="391146" indent="-391146" defTabSz="1043056">
              <a:lnSpc>
                <a:spcPct val="140000"/>
              </a:lnSpc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zh-CN" altLang="en-US" sz="2600" b="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 哥伦布大交换留给我们的不是一个更丰富多样的基因池，而是使它愈变枯涸贫乏。</a:t>
            </a:r>
            <a:r>
              <a:rPr lang="zh-CN" altLang="en-US" sz="26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我们本身，以及这个星球上的所有生命，因为哥伦布而较前贫乏，而这种贫乏现象只会有增无减。</a:t>
            </a:r>
            <a:endParaRPr lang="en-US" altLang="zh-CN" sz="260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  <a:p>
            <a:pPr marL="391146" indent="-391146" defTabSz="1043056">
              <a:lnSpc>
                <a:spcPct val="140000"/>
              </a:lnSpc>
              <a:spcBef>
                <a:spcPct val="20000"/>
              </a:spcBef>
              <a:buFont typeface="Wingdings" panose="05000000000000000000" pitchFamily="2" charset="2"/>
              <a:buChar char="Ø"/>
            </a:pPr>
            <a:endParaRPr lang="en-US" altLang="zh-CN" sz="2600" b="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1403F-6791-45F5-A826-CFBA45D8BAD4}" type="datetime1">
              <a:rPr lang="zh-CN" altLang="en-US" smtClean="0"/>
              <a:pPr/>
              <a:t>2021/2/20</a:t>
            </a:fld>
            <a:endParaRPr 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课程思政</a:t>
            </a:r>
            <a:endParaRPr 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164574"/>
      </p:ext>
    </p:extLst>
  </p:cSld>
  <p:clrMapOvr>
    <a:masterClrMapping/>
  </p:clrMapOvr>
</p:sld>
</file>

<file path=ppt/theme/theme1.xml><?xml version="1.0" encoding="utf-8"?>
<a:theme xmlns:a="http://schemas.openxmlformats.org/drawingml/2006/main" name="怀旧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回顾</Template>
  <TotalTime>6319</TotalTime>
  <Words>1148</Words>
  <Application>Microsoft Office PowerPoint</Application>
  <PresentationFormat>宽屏</PresentationFormat>
  <Paragraphs>67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1" baseType="lpstr">
      <vt:lpstr>DengXian</vt:lpstr>
      <vt:lpstr>仿宋</vt:lpstr>
      <vt:lpstr>楷体_GB2312</vt:lpstr>
      <vt:lpstr>宋体</vt:lpstr>
      <vt:lpstr>微软雅黑</vt:lpstr>
      <vt:lpstr>Arial</vt:lpstr>
      <vt:lpstr>Calibri</vt:lpstr>
      <vt:lpstr>Calibri Light</vt:lpstr>
      <vt:lpstr>Times New Roman</vt:lpstr>
      <vt:lpstr>Wingdings</vt:lpstr>
      <vt:lpstr>怀旧</vt:lpstr>
      <vt:lpstr>案例五： “哥伦布大交换”与生态环境的破坏</vt:lpstr>
      <vt:lpstr>“哥伦布大交换”与生态环境的破坏</vt:lpstr>
      <vt:lpstr>（一）对生态环境的直接破坏</vt:lpstr>
      <vt:lpstr>PowerPoint 演示文稿</vt:lpstr>
      <vt:lpstr>（二）对生态环境的长期影响</vt:lpstr>
      <vt:lpstr>PowerPoint 演示文稿</vt:lpstr>
      <vt:lpstr>PowerPoint 演示文稿</vt:lpstr>
      <vt:lpstr>PowerPoint 演示文稿</vt:lpstr>
      <vt:lpstr>PowerPoint 演示文稿</vt:lpstr>
      <vt:lpstr>问题讨论：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博弈与社会</dc:title>
  <dc:creator>Microsoft Office 用户</dc:creator>
  <cp:lastModifiedBy>yhz</cp:lastModifiedBy>
  <cp:revision>105</cp:revision>
  <dcterms:created xsi:type="dcterms:W3CDTF">2017-05-16T21:50:45Z</dcterms:created>
  <dcterms:modified xsi:type="dcterms:W3CDTF">2021-02-20T05:26:00Z</dcterms:modified>
</cp:coreProperties>
</file>