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2"/>
  </p:notesMasterIdLst>
  <p:sldIdLst>
    <p:sldId id="487" r:id="rId2"/>
    <p:sldId id="500" r:id="rId3"/>
    <p:sldId id="505" r:id="rId4"/>
    <p:sldId id="494" r:id="rId5"/>
    <p:sldId id="506" r:id="rId6"/>
    <p:sldId id="507" r:id="rId7"/>
    <p:sldId id="496" r:id="rId8"/>
    <p:sldId id="504" r:id="rId9"/>
    <p:sldId id="497" r:id="rId10"/>
    <p:sldId id="49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夏纪军" initials="a" lastIdx="0" clrIdx="0">
    <p:extLst>
      <p:ext uri="{19B8F6BF-5375-455C-9EA6-DF929625EA0E}">
        <p15:presenceInfo xmlns:p15="http://schemas.microsoft.com/office/powerpoint/2012/main" userId="夏纪军"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43"/>
  </p:normalViewPr>
  <p:slideViewPr>
    <p:cSldViewPr snapToGrid="0" snapToObjects="1">
      <p:cViewPr varScale="1">
        <p:scale>
          <a:sx n="85" d="100"/>
          <a:sy n="85" d="100"/>
        </p:scale>
        <p:origin x="82" y="269"/>
      </p:cViewPr>
      <p:guideLst>
        <p:guide orient="horz" pos="2160"/>
        <p:guide pos="3840"/>
      </p:guideLst>
    </p:cSldViewPr>
  </p:slideViewPr>
  <p:notesTextViewPr>
    <p:cViewPr>
      <p:scale>
        <a:sx n="1" d="1"/>
        <a:sy n="1" d="1"/>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F9F6F6-76CF-1F45-8536-C45939A9C86C}" type="datetimeFigureOut">
              <a:rPr kumimoji="1" lang="zh-CN" altLang="en-US" smtClean="0"/>
              <a:pPr/>
              <a:t>2021/2/20</a:t>
            </a:fld>
            <a:endParaRPr kumimoji="1"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7" name="幻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C81700-08FB-3E46-BB82-3C7619D9167B}" type="slidenum">
              <a:rPr kumimoji="1" lang="zh-CN" altLang="en-US" smtClean="0"/>
              <a:pPr/>
              <a:t>‹#›</a:t>
            </a:fld>
            <a:endParaRPr kumimoji="1" lang="zh-CN" altLang="en-US"/>
          </a:p>
        </p:txBody>
      </p:sp>
    </p:spTree>
    <p:extLst>
      <p:ext uri="{BB962C8B-B14F-4D97-AF65-F5344CB8AC3E}">
        <p14:creationId xmlns:p14="http://schemas.microsoft.com/office/powerpoint/2010/main" val="1173661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0962B14A-93A4-478D-BEF3-9B3C894F145D}" type="datetime1">
              <a:rPr lang="zh-CN" altLang="en-US" smtClean="0"/>
              <a:pPr/>
              <a:t>2021/2/20</a:t>
            </a:fld>
            <a:endParaRPr lang="en-US" dirty="0"/>
          </a:p>
        </p:txBody>
      </p:sp>
      <p:sp>
        <p:nvSpPr>
          <p:cNvPr id="5" name="Footer Placeholder 4"/>
          <p:cNvSpPr>
            <a:spLocks noGrp="1"/>
          </p:cNvSpPr>
          <p:nvPr>
            <p:ph type="ftr" sz="quarter" idx="11"/>
          </p:nvPr>
        </p:nvSpPr>
        <p:spPr/>
        <p:txBody>
          <a:bodyPr/>
          <a:lstStyle/>
          <a:p>
            <a:r>
              <a:rPr lang="zh-CN" altLang="en-US" smtClean="0"/>
              <a:t>课程思政</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B80BD365-6CCE-4CE4-AFF9-7D09853DB7ED}" type="datetime1">
              <a:rPr lang="zh-CN" altLang="en-US" smtClean="0"/>
              <a:pPr/>
              <a:t>2021/2/20</a:t>
            </a:fld>
            <a:endParaRPr lang="en-US" dirty="0"/>
          </a:p>
        </p:txBody>
      </p:sp>
      <p:sp>
        <p:nvSpPr>
          <p:cNvPr id="5" name="Footer Placeholder 4"/>
          <p:cNvSpPr>
            <a:spLocks noGrp="1"/>
          </p:cNvSpPr>
          <p:nvPr>
            <p:ph type="ftr" sz="quarter" idx="11"/>
          </p:nvPr>
        </p:nvSpPr>
        <p:spPr/>
        <p:txBody>
          <a:bodyPr/>
          <a:lstStyle/>
          <a:p>
            <a:r>
              <a:rPr lang="zh-CN" altLang="en-US" smtClean="0"/>
              <a:t>课程思政</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和文本">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EF619A85-CF29-46F2-8A80-139DCC91A448}" type="datetime1">
              <a:rPr lang="zh-CN" altLang="en-US" smtClean="0"/>
              <a:pPr/>
              <a:t>2021/2/20</a:t>
            </a:fld>
            <a:endParaRPr lang="en-US" dirty="0"/>
          </a:p>
        </p:txBody>
      </p:sp>
      <p:sp>
        <p:nvSpPr>
          <p:cNvPr id="5" name="Footer Placeholder 4"/>
          <p:cNvSpPr>
            <a:spLocks noGrp="1"/>
          </p:cNvSpPr>
          <p:nvPr>
            <p:ph type="ftr" sz="quarter" idx="11"/>
          </p:nvPr>
        </p:nvSpPr>
        <p:spPr/>
        <p:txBody>
          <a:bodyPr/>
          <a:lstStyle/>
          <a:p>
            <a:r>
              <a:rPr lang="zh-CN" altLang="en-US" smtClean="0"/>
              <a:t>课程思政</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b="1"/>
            </a:lvl1pPr>
          </a:lstStyle>
          <a:p>
            <a:r>
              <a:rPr lang="zh-CN" altLang="en-US" dirty="0"/>
              <a:t>单击此处编辑母版标题样式</a:t>
            </a:r>
            <a:endParaRPr lang="en-US" dirty="0"/>
          </a:p>
        </p:txBody>
      </p:sp>
      <p:sp>
        <p:nvSpPr>
          <p:cNvPr id="3" name="Content Placeholder 2"/>
          <p:cNvSpPr>
            <a:spLocks noGrp="1"/>
          </p:cNvSpPr>
          <p:nvPr>
            <p:ph idx="1"/>
          </p:nvPr>
        </p:nvSpPr>
        <p:spPr/>
        <p:txBody>
          <a:bodyPr/>
          <a:lstStyle>
            <a:lvl1pPr>
              <a:defRPr sz="2800" b="1"/>
            </a:lvl1pPr>
            <a:lvl2pPr>
              <a:defRPr sz="2400"/>
            </a:lvl2pPr>
            <a:lvl3pPr>
              <a:defRPr sz="2400"/>
            </a:lvl3pPr>
            <a:lvl4pPr>
              <a:defRPr sz="2400"/>
            </a:lvl4pPr>
            <a:lvl5pPr>
              <a:defRPr sz="2400"/>
            </a:lvl5p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4" name="Date Placeholder 3"/>
          <p:cNvSpPr>
            <a:spLocks noGrp="1"/>
          </p:cNvSpPr>
          <p:nvPr>
            <p:ph type="dt" sz="half" idx="10"/>
          </p:nvPr>
        </p:nvSpPr>
        <p:spPr/>
        <p:txBody>
          <a:bodyPr/>
          <a:lstStyle/>
          <a:p>
            <a:fld id="{A491403F-6791-45F5-A826-CFBA45D8BAD4}" type="datetime1">
              <a:rPr lang="zh-CN" altLang="en-US" smtClean="0"/>
              <a:pPr/>
              <a:t>2021/2/20</a:t>
            </a:fld>
            <a:endParaRPr lang="en-US" dirty="0"/>
          </a:p>
        </p:txBody>
      </p:sp>
      <p:sp>
        <p:nvSpPr>
          <p:cNvPr id="5" name="Footer Placeholder 4"/>
          <p:cNvSpPr>
            <a:spLocks noGrp="1"/>
          </p:cNvSpPr>
          <p:nvPr>
            <p:ph type="ftr" sz="quarter" idx="11"/>
          </p:nvPr>
        </p:nvSpPr>
        <p:spPr/>
        <p:txBody>
          <a:bodyPr/>
          <a:lstStyle/>
          <a:p>
            <a:r>
              <a:rPr lang="zh-CN" altLang="en-US" smtClean="0"/>
              <a:t>课程思政</a:t>
            </a:r>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DD8343D0-F2BF-46FB-86AC-BE57FB2D9774}" type="datetime1">
              <a:rPr lang="zh-CN" altLang="en-US" smtClean="0"/>
              <a:pPr/>
              <a:t>2021/2/20</a:t>
            </a:fld>
            <a:endParaRPr lang="en-US" dirty="0"/>
          </a:p>
        </p:txBody>
      </p:sp>
      <p:sp>
        <p:nvSpPr>
          <p:cNvPr id="5" name="Footer Placeholder 4"/>
          <p:cNvSpPr>
            <a:spLocks noGrp="1"/>
          </p:cNvSpPr>
          <p:nvPr>
            <p:ph type="ftr" sz="quarter" idx="11"/>
          </p:nvPr>
        </p:nvSpPr>
        <p:spPr/>
        <p:txBody>
          <a:bodyPr/>
          <a:lstStyle/>
          <a:p>
            <a:r>
              <a:rPr lang="zh-CN" altLang="en-US" smtClean="0"/>
              <a:t>课程思政</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项内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D4EA9DB8-6780-49D6-90AC-E3490316475D}" type="datetime1">
              <a:rPr lang="zh-CN" altLang="en-US" smtClean="0"/>
              <a:pPr/>
              <a:t>2021/2/20</a:t>
            </a:fld>
            <a:endParaRPr lang="en-US" dirty="0"/>
          </a:p>
        </p:txBody>
      </p:sp>
      <p:sp>
        <p:nvSpPr>
          <p:cNvPr id="6" name="Footer Placeholder 5"/>
          <p:cNvSpPr>
            <a:spLocks noGrp="1"/>
          </p:cNvSpPr>
          <p:nvPr>
            <p:ph type="ftr" sz="quarter" idx="11"/>
          </p:nvPr>
        </p:nvSpPr>
        <p:spPr/>
        <p:txBody>
          <a:bodyPr/>
          <a:lstStyle/>
          <a:p>
            <a:r>
              <a:rPr lang="zh-CN" altLang="en-US" smtClean="0"/>
              <a:t>课程思政</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097280" y="2582334"/>
            <a:ext cx="4937760" cy="337820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217920" y="2582334"/>
            <a:ext cx="4937760" cy="337820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D47E9D7C-7534-4DF0-94D5-A3E569C0EE28}" type="datetime1">
              <a:rPr lang="zh-CN" altLang="en-US" smtClean="0"/>
              <a:pPr/>
              <a:t>2021/2/20</a:t>
            </a:fld>
            <a:endParaRPr lang="en-US" dirty="0"/>
          </a:p>
        </p:txBody>
      </p:sp>
      <p:sp>
        <p:nvSpPr>
          <p:cNvPr id="8" name="Footer Placeholder 7"/>
          <p:cNvSpPr>
            <a:spLocks noGrp="1"/>
          </p:cNvSpPr>
          <p:nvPr>
            <p:ph type="ftr" sz="quarter" idx="11"/>
          </p:nvPr>
        </p:nvSpPr>
        <p:spPr/>
        <p:txBody>
          <a:bodyPr/>
          <a:lstStyle/>
          <a:p>
            <a:r>
              <a:rPr lang="zh-CN" altLang="en-US" smtClean="0"/>
              <a:t>课程思政</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246FD35-EBCC-492F-AA13-B840F1E1632A}" type="datetime1">
              <a:rPr lang="zh-CN" altLang="en-US" smtClean="0"/>
              <a:pPr/>
              <a:t>2021/2/20</a:t>
            </a:fld>
            <a:endParaRPr lang="en-US" dirty="0"/>
          </a:p>
        </p:txBody>
      </p:sp>
      <p:sp>
        <p:nvSpPr>
          <p:cNvPr id="4" name="Footer Placeholder 3"/>
          <p:cNvSpPr>
            <a:spLocks noGrp="1"/>
          </p:cNvSpPr>
          <p:nvPr>
            <p:ph type="ftr" sz="quarter" idx="11"/>
          </p:nvPr>
        </p:nvSpPr>
        <p:spPr/>
        <p:txBody>
          <a:bodyPr/>
          <a:lstStyle/>
          <a:p>
            <a:r>
              <a:rPr lang="zh-CN" altLang="en-US" smtClean="0"/>
              <a:t>课程思政</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35D8556-1250-45DA-996C-159C39C4F194}" type="datetime1">
              <a:rPr lang="zh-CN" altLang="en-US" smtClean="0"/>
              <a:pPr/>
              <a:t>2021/2/20</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zh-CN" altLang="en-US" smtClean="0"/>
              <a:t>课程思政</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2E007CE-1D78-45A8-A6CC-186991F75EF5}" type="datetime1">
              <a:rPr lang="zh-CN" altLang="en-US" smtClean="0"/>
              <a:pPr/>
              <a:t>2021/2/20</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zh-CN" altLang="en-US" smtClean="0"/>
              <a:t>课程思政</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5" y="0"/>
            <a:ext cx="12191985" cy="4915076"/>
          </a:xfrm>
          <a:solidFill>
            <a:schemeClr val="accent3"/>
          </a:solid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将图片拖动到占位符，或单击添加图标</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B900328-6E9E-4B1E-B225-F74903DC5A23}" type="datetime1">
              <a:rPr lang="zh-CN" altLang="en-US" smtClean="0"/>
              <a:pPr/>
              <a:t>2021/2/20</a:t>
            </a:fld>
            <a:endParaRPr lang="en-US" dirty="0"/>
          </a:p>
        </p:txBody>
      </p:sp>
      <p:sp>
        <p:nvSpPr>
          <p:cNvPr id="6" name="Footer Placeholder 5"/>
          <p:cNvSpPr>
            <a:spLocks noGrp="1"/>
          </p:cNvSpPr>
          <p:nvPr>
            <p:ph type="ftr" sz="quarter" idx="11"/>
          </p:nvPr>
        </p:nvSpPr>
        <p:spPr/>
        <p:txBody>
          <a:bodyPr/>
          <a:lstStyle/>
          <a:p>
            <a:r>
              <a:rPr lang="zh-CN" altLang="en-US" smtClean="0"/>
              <a:t>课程思政</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3C14C48-938C-40F8-9646-BE9660ED8A9D}" type="datetime1">
              <a:rPr lang="zh-CN" altLang="en-US" smtClean="0"/>
              <a:pPr/>
              <a:t>2021/2/20</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zh-CN" altLang="en-US" smtClean="0"/>
              <a:t>课程思政</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50259" y="286603"/>
            <a:ext cx="10497669" cy="1309115"/>
          </a:xfrm>
        </p:spPr>
        <p:txBody>
          <a:bodyPr>
            <a:normAutofit/>
          </a:bodyPr>
          <a:lstStyle/>
          <a:p>
            <a:pPr algn="ctr"/>
            <a:r>
              <a:rPr lang="zh-CN" altLang="en-US" sz="4000" dirty="0" smtClean="0"/>
              <a:t>案例四：</a:t>
            </a:r>
            <a:r>
              <a:rPr lang="zh-CN" altLang="zh-CN" sz="4000" dirty="0"/>
              <a:t>中西方金融发展的不同路径</a:t>
            </a:r>
            <a:endParaRPr lang="en-US" altLang="zh-CN" sz="4000" dirty="0"/>
          </a:p>
        </p:txBody>
      </p:sp>
      <p:sp>
        <p:nvSpPr>
          <p:cNvPr id="3" name="内容占位符 2"/>
          <p:cNvSpPr>
            <a:spLocks noGrp="1"/>
          </p:cNvSpPr>
          <p:nvPr>
            <p:ph idx="1"/>
          </p:nvPr>
        </p:nvSpPr>
        <p:spPr>
          <a:xfrm>
            <a:off x="788894" y="1703294"/>
            <a:ext cx="10936941" cy="4563036"/>
          </a:xfrm>
        </p:spPr>
        <p:txBody>
          <a:bodyPr>
            <a:normAutofit fontScale="92500" lnSpcReduction="10000"/>
          </a:bodyPr>
          <a:lstStyle/>
          <a:p>
            <a:pPr marL="342900" indent="-342900">
              <a:lnSpc>
                <a:spcPct val="150000"/>
              </a:lnSpc>
            </a:pPr>
            <a:r>
              <a:rPr kumimoji="1" lang="zh-CN" altLang="en-US" b="1" dirty="0" smtClean="0">
                <a:solidFill>
                  <a:srgbClr val="FF0000"/>
                </a:solidFill>
              </a:rPr>
              <a:t>专业知识</a:t>
            </a:r>
            <a:r>
              <a:rPr kumimoji="1" lang="zh-CN" altLang="en-US" b="1" dirty="0">
                <a:solidFill>
                  <a:srgbClr val="FF0000"/>
                </a:solidFill>
              </a:rPr>
              <a:t>点</a:t>
            </a:r>
            <a:r>
              <a:rPr kumimoji="1" lang="zh-CN" altLang="en-US" dirty="0" smtClean="0">
                <a:solidFill>
                  <a:srgbClr val="FF0000"/>
                </a:solidFill>
              </a:rPr>
              <a:t>：</a:t>
            </a:r>
            <a:r>
              <a:rPr lang="zh-CN" altLang="zh-CN" sz="2400" dirty="0" smtClean="0"/>
              <a:t>金融</a:t>
            </a:r>
            <a:r>
              <a:rPr lang="zh-CN" altLang="zh-CN" sz="2400" dirty="0"/>
              <a:t>发展、金融结构与经济增长</a:t>
            </a:r>
            <a:r>
              <a:rPr lang="zh-CN" altLang="zh-CN" sz="2400" dirty="0" smtClean="0"/>
              <a:t>；金融</a:t>
            </a:r>
            <a:r>
              <a:rPr lang="zh-CN" altLang="zh-CN" sz="2400" dirty="0"/>
              <a:t>相关</a:t>
            </a:r>
            <a:r>
              <a:rPr lang="zh-CN" altLang="zh-CN" sz="2400" dirty="0" smtClean="0"/>
              <a:t>比率</a:t>
            </a:r>
            <a:endParaRPr lang="en-US" altLang="zh-CN" sz="2400" dirty="0" smtClean="0"/>
          </a:p>
          <a:p>
            <a:pPr marL="342900" indent="-342900">
              <a:lnSpc>
                <a:spcPct val="150000"/>
              </a:lnSpc>
            </a:pPr>
            <a:r>
              <a:rPr kumimoji="1" lang="zh-CN" altLang="en-US" b="1" dirty="0" smtClean="0">
                <a:solidFill>
                  <a:srgbClr val="FF0000"/>
                </a:solidFill>
              </a:rPr>
              <a:t>思政元素：</a:t>
            </a:r>
            <a:endParaRPr kumimoji="1" lang="en-US" altLang="zh-CN" b="1" dirty="0" smtClean="0">
              <a:solidFill>
                <a:srgbClr val="FF0000"/>
              </a:solidFill>
            </a:endParaRPr>
          </a:p>
          <a:p>
            <a:pPr marL="1080000" lvl="1" indent="-342900">
              <a:lnSpc>
                <a:spcPct val="150000"/>
              </a:lnSpc>
              <a:spcBef>
                <a:spcPts val="0"/>
              </a:spcBef>
              <a:spcAft>
                <a:spcPts val="0"/>
              </a:spcAft>
            </a:pPr>
            <a:r>
              <a:rPr lang="zh-CN" altLang="zh-CN" sz="2500" b="1" dirty="0" smtClean="0"/>
              <a:t>国情教育</a:t>
            </a:r>
            <a:r>
              <a:rPr lang="zh-CN" altLang="en-US" sz="2500" b="1" dirty="0" smtClean="0"/>
              <a:t>和历史视野</a:t>
            </a:r>
            <a:r>
              <a:rPr lang="zh-CN" altLang="zh-CN" sz="2500" b="1" dirty="0" smtClean="0"/>
              <a:t>：</a:t>
            </a:r>
            <a:r>
              <a:rPr lang="zh-CN" altLang="zh-CN" sz="2200" dirty="0"/>
              <a:t>理解近代以来中西方金融发展的不同路径；</a:t>
            </a:r>
          </a:p>
          <a:p>
            <a:pPr marL="1080000" lvl="1" indent="-342900">
              <a:lnSpc>
                <a:spcPct val="150000"/>
              </a:lnSpc>
            </a:pPr>
            <a:r>
              <a:rPr lang="zh-CN" altLang="zh-CN" sz="2500" b="1" dirty="0" smtClean="0"/>
              <a:t>道路</a:t>
            </a:r>
            <a:r>
              <a:rPr lang="zh-CN" altLang="zh-CN" sz="2500" b="1" dirty="0"/>
              <a:t>自信、理论</a:t>
            </a:r>
            <a:r>
              <a:rPr lang="zh-CN" altLang="zh-CN" sz="2500" b="1" dirty="0" smtClean="0"/>
              <a:t>自信</a:t>
            </a:r>
            <a:r>
              <a:rPr lang="zh-CN" altLang="en-US" sz="2500" b="1" dirty="0" smtClean="0"/>
              <a:t>：</a:t>
            </a:r>
            <a:r>
              <a:rPr lang="zh-CN" altLang="zh-CN" sz="2200" dirty="0"/>
              <a:t>理解中国特点金融发展路径、结构与经济增长的关系</a:t>
            </a:r>
          </a:p>
          <a:p>
            <a:pPr marL="342900" indent="-342900">
              <a:lnSpc>
                <a:spcPct val="150000"/>
              </a:lnSpc>
            </a:pPr>
            <a:r>
              <a:rPr kumimoji="1" lang="zh-CN" altLang="en-US" dirty="0" smtClean="0"/>
              <a:t>案例资料</a:t>
            </a:r>
            <a:endParaRPr kumimoji="1" lang="en-US" altLang="zh-CN" dirty="0" smtClean="0"/>
          </a:p>
          <a:p>
            <a:pPr marL="1080000" lvl="1" indent="-342900">
              <a:lnSpc>
                <a:spcPct val="150000"/>
              </a:lnSpc>
              <a:spcBef>
                <a:spcPts val="0"/>
              </a:spcBef>
              <a:spcAft>
                <a:spcPts val="0"/>
              </a:spcAft>
            </a:pPr>
            <a:r>
              <a:rPr lang="zh-CN" altLang="zh-CN" sz="2200" dirty="0"/>
              <a:t>燕红忠</a:t>
            </a:r>
            <a:r>
              <a:rPr lang="zh-CN" altLang="en-US" sz="2200" dirty="0"/>
              <a:t>，</a:t>
            </a:r>
            <a:r>
              <a:rPr lang="en-US" altLang="zh-CN" sz="2200" dirty="0" smtClean="0"/>
              <a:t>2017</a:t>
            </a:r>
            <a:r>
              <a:rPr lang="zh-CN" altLang="en-US" sz="2200" dirty="0" smtClean="0"/>
              <a:t>：</a:t>
            </a:r>
            <a:r>
              <a:rPr lang="zh-CN" altLang="zh-CN" sz="2200" dirty="0" smtClean="0"/>
              <a:t>《财政转变、金融发展与经济转型——兼论中西方长期金融发展中的“分流”与“合流”》</a:t>
            </a:r>
            <a:endParaRPr lang="en-US" altLang="zh-CN" sz="2200" dirty="0"/>
          </a:p>
          <a:p>
            <a:pPr marL="1080000" lvl="1" indent="-342900">
              <a:lnSpc>
                <a:spcPct val="150000"/>
              </a:lnSpc>
              <a:spcBef>
                <a:spcPts val="0"/>
              </a:spcBef>
              <a:spcAft>
                <a:spcPts val="0"/>
              </a:spcAft>
            </a:pPr>
            <a:r>
              <a:rPr lang="zh-CN" altLang="zh-CN" sz="2200" dirty="0"/>
              <a:t>燕红忠</a:t>
            </a:r>
            <a:r>
              <a:rPr lang="zh-CN" altLang="en-US" sz="2200" dirty="0"/>
              <a:t>，</a:t>
            </a:r>
            <a:r>
              <a:rPr lang="en-US" altLang="zh-CN" sz="2200" dirty="0"/>
              <a:t>2009</a:t>
            </a:r>
            <a:r>
              <a:rPr lang="zh-CN" altLang="zh-CN" sz="2200" dirty="0"/>
              <a:t>：</a:t>
            </a:r>
            <a:r>
              <a:rPr lang="zh-CN" altLang="zh-CN" sz="2200" dirty="0"/>
              <a:t>《近代中国金融发展水平研究》</a:t>
            </a:r>
            <a:endParaRPr lang="en-US" altLang="zh-CN" sz="2200" dirty="0"/>
          </a:p>
        </p:txBody>
      </p:sp>
      <p:sp>
        <p:nvSpPr>
          <p:cNvPr id="4" name="日期占位符 3"/>
          <p:cNvSpPr>
            <a:spLocks noGrp="1"/>
          </p:cNvSpPr>
          <p:nvPr>
            <p:ph type="dt" sz="half" idx="10"/>
          </p:nvPr>
        </p:nvSpPr>
        <p:spPr/>
        <p:txBody>
          <a:bodyPr/>
          <a:lstStyle/>
          <a:p>
            <a:fld id="{E6069390-FA8E-44BD-A387-1C0EDE6FE1E8}" type="datetime1">
              <a:rPr lang="zh-CN" altLang="en-US" smtClean="0"/>
              <a:pPr/>
              <a:t>2021/2/20</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幻灯片编号占位符 5"/>
          <p:cNvSpPr>
            <a:spLocks noGrp="1"/>
          </p:cNvSpPr>
          <p:nvPr>
            <p:ph type="sldNum" sz="quarter" idx="12"/>
          </p:nvPr>
        </p:nvSpPr>
        <p:spPr/>
        <p:txBody>
          <a:bodyPr/>
          <a:lstStyle/>
          <a:p>
            <a:fld id="{6113E31D-E2AB-40D1-8B51-AFA5AFEF393A}" type="slidenum">
              <a:rPr lang="en-US" smtClean="0"/>
              <a:pPr/>
              <a:t>1</a:t>
            </a:fld>
            <a:endParaRPr lang="en-US" dirty="0"/>
          </a:p>
        </p:txBody>
      </p:sp>
      <p:sp>
        <p:nvSpPr>
          <p:cNvPr id="7" name="Rectangle 1"/>
          <p:cNvSpPr>
            <a:spLocks noChangeArrowheads="1"/>
          </p:cNvSpPr>
          <p:nvPr/>
        </p:nvSpPr>
        <p:spPr bwMode="auto">
          <a:xfrm>
            <a:off x="0" y="90100"/>
            <a:ext cx="37529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en-US" sz="1200" b="1" i="0" u="none" strike="noStrike" cap="none" normalizeH="0" baseline="0" dirty="0" smtClean="0">
                <a:ln>
                  <a:noFill/>
                </a:ln>
                <a:solidFill>
                  <a:schemeClr val="tx1"/>
                </a:solidFill>
                <a:effectLst/>
                <a:latin typeface="Arial" panose="020B0604020202020204" pitchFamily="34" charset="0"/>
                <a:ea typeface="楷体_GB2312"/>
                <a:cs typeface="Times New Roman" panose="02020603050405020304" pitchFamily="18" charset="0"/>
              </a:rPr>
              <a:t>道路自信、理论自信：理解中国金融发展的独特路径</a:t>
            </a:r>
            <a:endParaRPr kumimoji="0" lang="zh-CN"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24995802"/>
      </p:ext>
    </p:extLst>
  </p:cSld>
  <p:clrMapOvr>
    <a:masterClrMapping/>
  </p:clrMapOvr>
  <p:transition spd="slow">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97280" y="286603"/>
            <a:ext cx="10234108" cy="1291185"/>
          </a:xfrm>
        </p:spPr>
        <p:txBody>
          <a:bodyPr>
            <a:normAutofit fontScale="90000"/>
          </a:bodyPr>
          <a:lstStyle/>
          <a:p>
            <a:pPr>
              <a:lnSpc>
                <a:spcPct val="110000"/>
              </a:lnSpc>
            </a:pPr>
            <a:r>
              <a:rPr lang="zh-CN" altLang="zh-CN" sz="3600" dirty="0" smtClean="0">
                <a:solidFill>
                  <a:srgbClr val="7030A0"/>
                </a:solidFill>
              </a:rPr>
              <a:t>问题</a:t>
            </a:r>
            <a:r>
              <a:rPr lang="en-US" altLang="zh-CN" sz="3600" dirty="0" smtClean="0">
                <a:solidFill>
                  <a:srgbClr val="7030A0"/>
                </a:solidFill>
              </a:rPr>
              <a:t>2</a:t>
            </a:r>
            <a:r>
              <a:rPr lang="zh-CN" altLang="zh-CN" sz="3600" dirty="0" smtClean="0">
                <a:solidFill>
                  <a:srgbClr val="7030A0"/>
                </a:solidFill>
              </a:rPr>
              <a:t>：</a:t>
            </a:r>
            <a:r>
              <a:rPr lang="zh-CN" altLang="zh-CN" sz="3600" dirty="0">
                <a:solidFill>
                  <a:srgbClr val="7030A0"/>
                </a:solidFill>
              </a:rPr>
              <a:t>中国的金融发展路径是否制约了我们的经济增长</a:t>
            </a:r>
            <a:r>
              <a:rPr lang="zh-CN" altLang="zh-CN" sz="3600" dirty="0" smtClean="0">
                <a:solidFill>
                  <a:srgbClr val="7030A0"/>
                </a:solidFill>
              </a:rPr>
              <a:t>？</a:t>
            </a:r>
            <a:endParaRPr lang="zh-CN" altLang="en-US" sz="3600" dirty="0">
              <a:solidFill>
                <a:srgbClr val="7030A0"/>
              </a:solidFill>
            </a:endParaRPr>
          </a:p>
        </p:txBody>
      </p:sp>
      <p:sp>
        <p:nvSpPr>
          <p:cNvPr id="3" name="内容占位符 2"/>
          <p:cNvSpPr>
            <a:spLocks noGrp="1"/>
          </p:cNvSpPr>
          <p:nvPr>
            <p:ph idx="1"/>
          </p:nvPr>
        </p:nvSpPr>
        <p:spPr>
          <a:xfrm>
            <a:off x="833719" y="1748118"/>
            <a:ext cx="10587316" cy="4625788"/>
          </a:xfrm>
        </p:spPr>
        <p:txBody>
          <a:bodyPr>
            <a:normAutofit/>
          </a:bodyPr>
          <a:lstStyle/>
          <a:p>
            <a:pPr marL="391146" indent="-391146" defTabSz="1043056">
              <a:lnSpc>
                <a:spcPct val="130000"/>
              </a:lnSpc>
              <a:spcBef>
                <a:spcPct val="20000"/>
              </a:spcBef>
              <a:buFont typeface="Wingdings" panose="05000000000000000000" pitchFamily="2" charset="2"/>
              <a:buChar char="Ø"/>
            </a:pPr>
            <a:r>
              <a:rPr lang="zh-CN" altLang="zh-CN" sz="2700" b="0" dirty="0" smtClean="0">
                <a:solidFill>
                  <a:schemeClr val="tx1"/>
                </a:solidFill>
                <a:latin typeface="微软雅黑" pitchFamily="34" charset="-122"/>
                <a:ea typeface="微软雅黑" pitchFamily="34" charset="-122"/>
              </a:rPr>
              <a:t>近代</a:t>
            </a:r>
            <a:r>
              <a:rPr lang="zh-CN" altLang="zh-CN" sz="2700" b="0" dirty="0">
                <a:solidFill>
                  <a:schemeClr val="tx1"/>
                </a:solidFill>
                <a:latin typeface="微软雅黑" pitchFamily="34" charset="-122"/>
                <a:ea typeface="微软雅黑" pitchFamily="34" charset="-122"/>
              </a:rPr>
              <a:t>时期，中国经济增长率很大程度上受到金融发育整体水平不足的制约</a:t>
            </a:r>
            <a:r>
              <a:rPr lang="zh-CN" altLang="zh-CN" sz="2700" b="0" dirty="0" smtClean="0">
                <a:solidFill>
                  <a:schemeClr val="tx1"/>
                </a:solidFill>
                <a:latin typeface="微软雅黑" pitchFamily="34" charset="-122"/>
                <a:ea typeface="微软雅黑" pitchFamily="34" charset="-122"/>
              </a:rPr>
              <a:t>；</a:t>
            </a:r>
            <a:endParaRPr lang="en-US" altLang="zh-CN" sz="2700" b="0" dirty="0" smtClean="0">
              <a:solidFill>
                <a:schemeClr val="tx1"/>
              </a:solidFill>
              <a:latin typeface="微软雅黑" pitchFamily="34" charset="-122"/>
              <a:ea typeface="微软雅黑" pitchFamily="34" charset="-122"/>
            </a:endParaRPr>
          </a:p>
          <a:p>
            <a:pPr marL="391146" indent="-391146" defTabSz="1043056">
              <a:lnSpc>
                <a:spcPct val="130000"/>
              </a:lnSpc>
              <a:spcBef>
                <a:spcPct val="20000"/>
              </a:spcBef>
              <a:buFont typeface="Wingdings" panose="05000000000000000000" pitchFamily="2" charset="2"/>
              <a:buChar char="Ø"/>
            </a:pPr>
            <a:r>
              <a:rPr lang="zh-CN" altLang="zh-CN" sz="2700" b="0" dirty="0" smtClean="0">
                <a:solidFill>
                  <a:schemeClr val="tx1"/>
                </a:solidFill>
                <a:latin typeface="微软雅黑" pitchFamily="34" charset="-122"/>
                <a:ea typeface="微软雅黑" pitchFamily="34" charset="-122"/>
              </a:rPr>
              <a:t>改革开放</a:t>
            </a:r>
            <a:r>
              <a:rPr lang="zh-CN" altLang="zh-CN" sz="2700" b="0" dirty="0">
                <a:solidFill>
                  <a:schemeClr val="tx1"/>
                </a:solidFill>
                <a:latin typeface="微软雅黑" pitchFamily="34" charset="-122"/>
                <a:ea typeface="微软雅黑" pitchFamily="34" charset="-122"/>
              </a:rPr>
              <a:t>以来，尽管我们的金融发展路径和结构与西方国家存在很大差异，但我的金融深度和总规模与实际经济的发展仍然是相</a:t>
            </a:r>
            <a:r>
              <a:rPr lang="zh-CN" altLang="zh-CN" sz="2700" b="0" dirty="0" smtClean="0">
                <a:solidFill>
                  <a:schemeClr val="tx1"/>
                </a:solidFill>
                <a:latin typeface="微软雅黑" pitchFamily="34" charset="-122"/>
                <a:ea typeface="微软雅黑" pitchFamily="34" charset="-122"/>
              </a:rPr>
              <a:t>适应的</a:t>
            </a:r>
            <a:r>
              <a:rPr lang="zh-CN" altLang="en-US" sz="2700" b="0" dirty="0" smtClean="0">
                <a:solidFill>
                  <a:schemeClr val="tx1"/>
                </a:solidFill>
                <a:latin typeface="微软雅黑" pitchFamily="34" charset="-122"/>
                <a:ea typeface="微软雅黑" pitchFamily="34" charset="-122"/>
              </a:rPr>
              <a:t>。</a:t>
            </a:r>
            <a:endParaRPr lang="en-US" altLang="zh-CN" sz="2700" b="0" dirty="0" smtClean="0">
              <a:solidFill>
                <a:schemeClr val="tx1"/>
              </a:solidFill>
              <a:latin typeface="微软雅黑" pitchFamily="34" charset="-122"/>
              <a:ea typeface="微软雅黑" pitchFamily="34" charset="-122"/>
            </a:endParaRPr>
          </a:p>
          <a:p>
            <a:pPr marL="391146" indent="-391146" defTabSz="1043056">
              <a:lnSpc>
                <a:spcPct val="130000"/>
              </a:lnSpc>
              <a:spcBef>
                <a:spcPct val="20000"/>
              </a:spcBef>
              <a:buFont typeface="Wingdings" panose="05000000000000000000" pitchFamily="2" charset="2"/>
              <a:buChar char="Ø"/>
            </a:pPr>
            <a:r>
              <a:rPr lang="zh-CN" altLang="zh-CN" sz="2700" b="0" dirty="0" smtClean="0">
                <a:solidFill>
                  <a:schemeClr val="tx1"/>
                </a:solidFill>
                <a:latin typeface="微软雅黑" pitchFamily="34" charset="-122"/>
                <a:ea typeface="微软雅黑" pitchFamily="34" charset="-122"/>
              </a:rPr>
              <a:t>这些</a:t>
            </a:r>
            <a:r>
              <a:rPr lang="zh-CN" altLang="zh-CN" sz="2700" b="0" dirty="0">
                <a:solidFill>
                  <a:schemeClr val="tx1"/>
                </a:solidFill>
                <a:latin typeface="微软雅黑" pitchFamily="34" charset="-122"/>
                <a:ea typeface="微软雅黑" pitchFamily="34" charset="-122"/>
              </a:rPr>
              <a:t>金融资源很好地满足了经济增长的需求，实现了经济的快速增长和整体金融的稳定。</a:t>
            </a:r>
          </a:p>
        </p:txBody>
      </p:sp>
      <p:sp>
        <p:nvSpPr>
          <p:cNvPr id="4" name="日期占位符 3"/>
          <p:cNvSpPr>
            <a:spLocks noGrp="1"/>
          </p:cNvSpPr>
          <p:nvPr>
            <p:ph type="dt" sz="half" idx="10"/>
          </p:nvPr>
        </p:nvSpPr>
        <p:spPr/>
        <p:txBody>
          <a:bodyPr/>
          <a:lstStyle/>
          <a:p>
            <a:fld id="{A491403F-6791-45F5-A826-CFBA45D8BAD4}" type="datetime1">
              <a:rPr lang="zh-CN" altLang="en-US" smtClean="0"/>
              <a:pPr/>
              <a:t>2021/2/20</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10</a:t>
            </a:fld>
            <a:endParaRPr lang="en-US" dirty="0"/>
          </a:p>
        </p:txBody>
      </p:sp>
    </p:spTree>
    <p:extLst>
      <p:ext uri="{BB962C8B-B14F-4D97-AF65-F5344CB8AC3E}">
        <p14:creationId xmlns:p14="http://schemas.microsoft.com/office/powerpoint/2010/main" val="2312164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97280" y="286604"/>
            <a:ext cx="10058400" cy="1273256"/>
          </a:xfrm>
        </p:spPr>
        <p:txBody>
          <a:bodyPr>
            <a:normAutofit/>
          </a:bodyPr>
          <a:lstStyle/>
          <a:p>
            <a:r>
              <a:rPr lang="zh-CN" altLang="zh-CN" sz="3600" dirty="0" smtClean="0">
                <a:solidFill>
                  <a:srgbClr val="7030A0"/>
                </a:solidFill>
              </a:rPr>
              <a:t>（</a:t>
            </a:r>
            <a:r>
              <a:rPr lang="zh-CN" altLang="zh-CN" sz="3600" dirty="0">
                <a:solidFill>
                  <a:srgbClr val="7030A0"/>
                </a:solidFill>
              </a:rPr>
              <a:t>一）近代中西方金融发展水平的“分流”</a:t>
            </a:r>
          </a:p>
        </p:txBody>
      </p:sp>
      <p:sp>
        <p:nvSpPr>
          <p:cNvPr id="3" name="内容占位符 2"/>
          <p:cNvSpPr>
            <a:spLocks noGrp="1"/>
          </p:cNvSpPr>
          <p:nvPr>
            <p:ph idx="1"/>
          </p:nvPr>
        </p:nvSpPr>
        <p:spPr>
          <a:xfrm>
            <a:off x="788895" y="1748118"/>
            <a:ext cx="10775576" cy="4643717"/>
          </a:xfrm>
        </p:spPr>
        <p:txBody>
          <a:bodyPr>
            <a:normAutofit/>
          </a:bodyPr>
          <a:lstStyle/>
          <a:p>
            <a:pPr marL="391146" indent="-391146" defTabSz="1043056">
              <a:lnSpc>
                <a:spcPct val="150000"/>
              </a:lnSpc>
              <a:spcBef>
                <a:spcPct val="20000"/>
              </a:spcBef>
              <a:buFont typeface="Wingdings" panose="05000000000000000000" pitchFamily="2" charset="2"/>
              <a:buChar char="Ø"/>
            </a:pPr>
            <a:r>
              <a:rPr lang="zh-CN" altLang="zh-CN" sz="2400" b="0" dirty="0" smtClean="0">
                <a:solidFill>
                  <a:schemeClr val="tx1"/>
                </a:solidFill>
                <a:latin typeface="微软雅黑" pitchFamily="34" charset="-122"/>
                <a:ea typeface="微软雅黑" pitchFamily="34" charset="-122"/>
              </a:rPr>
              <a:t>主要</a:t>
            </a:r>
            <a:r>
              <a:rPr lang="zh-CN" altLang="zh-CN" sz="2400" b="0" dirty="0">
                <a:solidFill>
                  <a:schemeClr val="tx1"/>
                </a:solidFill>
                <a:latin typeface="微软雅黑" pitchFamily="34" charset="-122"/>
                <a:ea typeface="微软雅黑" pitchFamily="34" charset="-122"/>
              </a:rPr>
              <a:t>资本主义国家的金融相关比率早在第一次世界大战前的</a:t>
            </a:r>
            <a:r>
              <a:rPr lang="en-US" altLang="zh-CN" sz="2400" b="0" dirty="0">
                <a:solidFill>
                  <a:schemeClr val="tx1"/>
                </a:solidFill>
                <a:latin typeface="微软雅黑" pitchFamily="34" charset="-122"/>
                <a:ea typeface="微软雅黑" pitchFamily="34" charset="-122"/>
              </a:rPr>
              <a:t>1913</a:t>
            </a:r>
            <a:r>
              <a:rPr lang="zh-CN" altLang="zh-CN" sz="2400" b="0" dirty="0">
                <a:solidFill>
                  <a:schemeClr val="tx1"/>
                </a:solidFill>
                <a:latin typeface="微软雅黑" pitchFamily="34" charset="-122"/>
                <a:ea typeface="微软雅黑" pitchFamily="34" charset="-122"/>
              </a:rPr>
              <a:t>年就已经达到了</a:t>
            </a:r>
            <a:r>
              <a:rPr lang="en-US" altLang="zh-CN" sz="2400" b="0" dirty="0">
                <a:solidFill>
                  <a:schemeClr val="tx1"/>
                </a:solidFill>
                <a:latin typeface="微软雅黑" pitchFamily="34" charset="-122"/>
                <a:ea typeface="微软雅黑" pitchFamily="34" charset="-122"/>
              </a:rPr>
              <a:t>1</a:t>
            </a:r>
            <a:r>
              <a:rPr lang="zh-CN" altLang="zh-CN" sz="2400" b="0" dirty="0">
                <a:solidFill>
                  <a:schemeClr val="tx1"/>
                </a:solidFill>
                <a:latin typeface="微软雅黑" pitchFamily="34" charset="-122"/>
                <a:ea typeface="微软雅黑" pitchFamily="34" charset="-122"/>
              </a:rPr>
              <a:t>或接近于</a:t>
            </a:r>
            <a:r>
              <a:rPr lang="en-US" altLang="zh-CN" sz="2400" b="0" dirty="0">
                <a:solidFill>
                  <a:schemeClr val="tx1"/>
                </a:solidFill>
                <a:latin typeface="微软雅黑" pitchFamily="34" charset="-122"/>
                <a:ea typeface="微软雅黑" pitchFamily="34" charset="-122"/>
              </a:rPr>
              <a:t>1</a:t>
            </a:r>
            <a:r>
              <a:rPr lang="zh-CN" altLang="zh-CN" sz="2400" b="0" dirty="0">
                <a:solidFill>
                  <a:schemeClr val="tx1"/>
                </a:solidFill>
                <a:latin typeface="微软雅黑" pitchFamily="34" charset="-122"/>
                <a:ea typeface="微软雅黑" pitchFamily="34" charset="-122"/>
              </a:rPr>
              <a:t>的水平，而中国到</a:t>
            </a:r>
            <a:r>
              <a:rPr lang="en-US" altLang="zh-CN" sz="2400" b="0" dirty="0">
                <a:solidFill>
                  <a:schemeClr val="tx1"/>
                </a:solidFill>
                <a:latin typeface="微软雅黑" pitchFamily="34" charset="-122"/>
                <a:ea typeface="微软雅黑" pitchFamily="34" charset="-122"/>
              </a:rPr>
              <a:t>1936</a:t>
            </a:r>
            <a:r>
              <a:rPr lang="zh-CN" altLang="zh-CN" sz="2400" b="0" dirty="0">
                <a:solidFill>
                  <a:schemeClr val="tx1"/>
                </a:solidFill>
                <a:latin typeface="微软雅黑" pitchFamily="34" charset="-122"/>
                <a:ea typeface="微软雅黑" pitchFamily="34" charset="-122"/>
              </a:rPr>
              <a:t>年的金融相关比率也仅为</a:t>
            </a:r>
            <a:r>
              <a:rPr lang="en-US" altLang="zh-CN" sz="2400" b="0" dirty="0">
                <a:solidFill>
                  <a:schemeClr val="tx1"/>
                </a:solidFill>
                <a:latin typeface="微软雅黑" pitchFamily="34" charset="-122"/>
                <a:ea typeface="微软雅黑" pitchFamily="34" charset="-122"/>
              </a:rPr>
              <a:t>0.11</a:t>
            </a:r>
            <a:r>
              <a:rPr lang="zh-CN" altLang="zh-CN" sz="2400" b="0" dirty="0">
                <a:solidFill>
                  <a:schemeClr val="tx1"/>
                </a:solidFill>
                <a:latin typeface="微软雅黑" pitchFamily="34" charset="-122"/>
                <a:ea typeface="微软雅黑" pitchFamily="34" charset="-122"/>
              </a:rPr>
              <a:t>左右</a:t>
            </a:r>
            <a:r>
              <a:rPr lang="zh-CN" altLang="zh-CN" sz="2400" b="0" dirty="0" smtClean="0">
                <a:solidFill>
                  <a:schemeClr val="tx1"/>
                </a:solidFill>
                <a:latin typeface="微软雅黑" pitchFamily="34" charset="-122"/>
                <a:ea typeface="微软雅黑" pitchFamily="34" charset="-122"/>
              </a:rPr>
              <a:t>。</a:t>
            </a:r>
            <a:endParaRPr lang="en-US" altLang="zh-CN" sz="2400" b="0" dirty="0" smtClean="0">
              <a:solidFill>
                <a:schemeClr val="tx1"/>
              </a:solidFill>
              <a:latin typeface="微软雅黑" pitchFamily="34" charset="-122"/>
              <a:ea typeface="微软雅黑" pitchFamily="34" charset="-122"/>
            </a:endParaRPr>
          </a:p>
          <a:p>
            <a:pPr marL="391146" indent="-391146" defTabSz="1043056">
              <a:lnSpc>
                <a:spcPct val="150000"/>
              </a:lnSpc>
              <a:spcBef>
                <a:spcPct val="20000"/>
              </a:spcBef>
              <a:buFont typeface="Wingdings" panose="05000000000000000000" pitchFamily="2" charset="2"/>
              <a:buChar char="Ø"/>
            </a:pPr>
            <a:r>
              <a:rPr lang="zh-CN" altLang="zh-CN" sz="2400" b="0" dirty="0" smtClean="0">
                <a:solidFill>
                  <a:schemeClr val="tx1"/>
                </a:solidFill>
                <a:latin typeface="微软雅黑" pitchFamily="34" charset="-122"/>
                <a:ea typeface="微软雅黑" pitchFamily="34" charset="-122"/>
              </a:rPr>
              <a:t>无论</a:t>
            </a:r>
            <a:r>
              <a:rPr lang="zh-CN" altLang="zh-CN" sz="2400" b="0" dirty="0">
                <a:solidFill>
                  <a:schemeClr val="tx1"/>
                </a:solidFill>
                <a:latin typeface="微软雅黑" pitchFamily="34" charset="-122"/>
                <a:ea typeface="微软雅黑" pitchFamily="34" charset="-122"/>
              </a:rPr>
              <a:t>是从金融相关比率还是发行比率来看，</a:t>
            </a:r>
            <a:r>
              <a:rPr lang="en-US" altLang="zh-CN" sz="2400" b="0" dirty="0">
                <a:solidFill>
                  <a:schemeClr val="tx1"/>
                </a:solidFill>
                <a:latin typeface="微软雅黑" pitchFamily="34" charset="-122"/>
                <a:ea typeface="微软雅黑" pitchFamily="34" charset="-122"/>
              </a:rPr>
              <a:t>20</a:t>
            </a:r>
            <a:r>
              <a:rPr lang="zh-CN" altLang="zh-CN" sz="2400" b="0" dirty="0">
                <a:solidFill>
                  <a:schemeClr val="tx1"/>
                </a:solidFill>
                <a:latin typeface="微软雅黑" pitchFamily="34" charset="-122"/>
                <a:ea typeface="微软雅黑" pitchFamily="34" charset="-122"/>
              </a:rPr>
              <a:t>世纪二三十年代的中国金融发育之水平，大体上都落后于主要资本主义国家半个多世纪</a:t>
            </a:r>
            <a:r>
              <a:rPr lang="zh-CN" altLang="zh-CN" sz="2400" b="0" dirty="0" smtClean="0">
                <a:solidFill>
                  <a:schemeClr val="tx1"/>
                </a:solidFill>
                <a:latin typeface="微软雅黑" pitchFamily="34" charset="-122"/>
                <a:ea typeface="微软雅黑" pitchFamily="34" charset="-122"/>
              </a:rPr>
              <a:t>。</a:t>
            </a:r>
            <a:endParaRPr lang="en-US" altLang="zh-CN" sz="2400" b="0" dirty="0" smtClean="0">
              <a:solidFill>
                <a:schemeClr val="tx1"/>
              </a:solidFill>
              <a:latin typeface="微软雅黑" pitchFamily="34" charset="-122"/>
              <a:ea typeface="微软雅黑" pitchFamily="34" charset="-122"/>
            </a:endParaRPr>
          </a:p>
          <a:p>
            <a:pPr marL="391146" indent="-391146" defTabSz="1043056">
              <a:lnSpc>
                <a:spcPct val="150000"/>
              </a:lnSpc>
              <a:spcBef>
                <a:spcPct val="20000"/>
              </a:spcBef>
              <a:buFont typeface="Wingdings" panose="05000000000000000000" pitchFamily="2" charset="2"/>
              <a:buChar char="Ø"/>
            </a:pPr>
            <a:r>
              <a:rPr lang="zh-CN" altLang="zh-CN" sz="2400" b="0" dirty="0" smtClean="0">
                <a:solidFill>
                  <a:schemeClr val="tx1"/>
                </a:solidFill>
                <a:latin typeface="微软雅黑" pitchFamily="34" charset="-122"/>
                <a:ea typeface="微软雅黑" pitchFamily="34" charset="-122"/>
              </a:rPr>
              <a:t>金融</a:t>
            </a:r>
            <a:r>
              <a:rPr lang="zh-CN" altLang="zh-CN" sz="2400" b="0" dirty="0">
                <a:solidFill>
                  <a:schemeClr val="tx1"/>
                </a:solidFill>
                <a:latin typeface="微软雅黑" pitchFamily="34" charset="-122"/>
                <a:ea typeface="微软雅黑" pitchFamily="34" charset="-122"/>
              </a:rPr>
              <a:t>发展的层次和阶段也就决定了中国经济运行方式的转变与经济近代化还远远没有实现。直到</a:t>
            </a:r>
            <a:r>
              <a:rPr lang="en-US" altLang="zh-CN" sz="2400" b="0" dirty="0">
                <a:solidFill>
                  <a:schemeClr val="tx1"/>
                </a:solidFill>
                <a:latin typeface="微软雅黑" pitchFamily="34" charset="-122"/>
                <a:ea typeface="微软雅黑" pitchFamily="34" charset="-122"/>
              </a:rPr>
              <a:t>1936</a:t>
            </a:r>
            <a:r>
              <a:rPr lang="zh-CN" altLang="zh-CN" sz="2400" b="0" dirty="0">
                <a:solidFill>
                  <a:schemeClr val="tx1"/>
                </a:solidFill>
                <a:latin typeface="微软雅黑" pitchFamily="34" charset="-122"/>
                <a:ea typeface="微软雅黑" pitchFamily="34" charset="-122"/>
              </a:rPr>
              <a:t>年，中国经济仍然处于近代化的起步阶段，或者说经济起飞的准备阶段。</a:t>
            </a:r>
            <a:endParaRPr lang="en-US" altLang="zh-CN" sz="2400" b="0" dirty="0">
              <a:solidFill>
                <a:schemeClr val="tx1"/>
              </a:solidFill>
              <a:latin typeface="微软雅黑" pitchFamily="34" charset="-122"/>
              <a:ea typeface="微软雅黑" pitchFamily="34" charset="-122"/>
            </a:endParaRPr>
          </a:p>
        </p:txBody>
      </p:sp>
      <p:sp>
        <p:nvSpPr>
          <p:cNvPr id="4" name="日期占位符 3"/>
          <p:cNvSpPr>
            <a:spLocks noGrp="1"/>
          </p:cNvSpPr>
          <p:nvPr>
            <p:ph type="dt" sz="half" idx="10"/>
          </p:nvPr>
        </p:nvSpPr>
        <p:spPr/>
        <p:txBody>
          <a:bodyPr/>
          <a:lstStyle/>
          <a:p>
            <a:fld id="{A491403F-6791-45F5-A826-CFBA45D8BAD4}" type="datetime1">
              <a:rPr lang="zh-CN" altLang="en-US" smtClean="0"/>
              <a:pPr/>
              <a:t>2021/2/20</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2</a:t>
            </a:fld>
            <a:endParaRPr lang="en-US" dirty="0"/>
          </a:p>
        </p:txBody>
      </p:sp>
    </p:spTree>
    <p:extLst>
      <p:ext uri="{BB962C8B-B14F-4D97-AF65-F5344CB8AC3E}">
        <p14:creationId xmlns:p14="http://schemas.microsoft.com/office/powerpoint/2010/main" val="2241950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35D8556-1250-45DA-996C-159C39C4F194}" type="datetime1">
              <a:rPr lang="zh-CN" altLang="en-US" smtClean="0"/>
              <a:pPr/>
              <a:t>2021/2/20</a:t>
            </a:fld>
            <a:endParaRPr lang="en-US" dirty="0"/>
          </a:p>
        </p:txBody>
      </p:sp>
      <p:sp>
        <p:nvSpPr>
          <p:cNvPr id="3" name="页脚占位符 2"/>
          <p:cNvSpPr>
            <a:spLocks noGrp="1"/>
          </p:cNvSpPr>
          <p:nvPr>
            <p:ph type="ftr" sz="quarter" idx="11"/>
          </p:nvPr>
        </p:nvSpPr>
        <p:spPr/>
        <p:txBody>
          <a:bodyPr/>
          <a:lstStyle/>
          <a:p>
            <a:r>
              <a:rPr lang="zh-CN" altLang="en-US" smtClean="0"/>
              <a:t>课程思政</a:t>
            </a:r>
            <a:endParaRPr lang="en-US" dirty="0"/>
          </a:p>
        </p:txBody>
      </p:sp>
      <p:sp>
        <p:nvSpPr>
          <p:cNvPr id="4" name="灯片编号占位符 3"/>
          <p:cNvSpPr>
            <a:spLocks noGrp="1"/>
          </p:cNvSpPr>
          <p:nvPr>
            <p:ph type="sldNum" sz="quarter" idx="12"/>
          </p:nvPr>
        </p:nvSpPr>
        <p:spPr/>
        <p:txBody>
          <a:bodyPr/>
          <a:lstStyle/>
          <a:p>
            <a:fld id="{4FAB73BC-B049-4115-A692-8D63A059BFB8}" type="slidenum">
              <a:rPr lang="en-US" smtClean="0"/>
              <a:pPr/>
              <a:t>3</a:t>
            </a:fld>
            <a:endParaRPr lang="en-US" dirty="0"/>
          </a:p>
        </p:txBody>
      </p:sp>
      <p:pic>
        <p:nvPicPr>
          <p:cNvPr id="5" name="Picture 2"/>
          <p:cNvPicPr>
            <a:picLocks noChangeAspect="1" noChangeArrowheads="1"/>
          </p:cNvPicPr>
          <p:nvPr/>
        </p:nvPicPr>
        <p:blipFill>
          <a:blip r:embed="rId2" cstate="print"/>
          <a:srcRect/>
          <a:stretch>
            <a:fillRect/>
          </a:stretch>
        </p:blipFill>
        <p:spPr bwMode="auto">
          <a:xfrm>
            <a:off x="2566814" y="1989634"/>
            <a:ext cx="6984775" cy="3384426"/>
          </a:xfrm>
          <a:prstGeom prst="rect">
            <a:avLst/>
          </a:prstGeom>
          <a:noFill/>
          <a:ln w="9525">
            <a:noFill/>
            <a:miter lim="800000"/>
            <a:headEnd/>
            <a:tailEnd/>
          </a:ln>
        </p:spPr>
      </p:pic>
      <p:pic>
        <p:nvPicPr>
          <p:cNvPr id="6" name="Picture 3"/>
          <p:cNvPicPr>
            <a:picLocks noChangeAspect="1" noChangeArrowheads="1"/>
          </p:cNvPicPr>
          <p:nvPr/>
        </p:nvPicPr>
        <p:blipFill>
          <a:blip r:embed="rId3" cstate="print"/>
          <a:srcRect/>
          <a:stretch>
            <a:fillRect/>
          </a:stretch>
        </p:blipFill>
        <p:spPr bwMode="auto">
          <a:xfrm>
            <a:off x="4583038" y="1485578"/>
            <a:ext cx="3672408" cy="448816"/>
          </a:xfrm>
          <a:prstGeom prst="rect">
            <a:avLst/>
          </a:prstGeom>
          <a:noFill/>
          <a:ln w="9525">
            <a:noFill/>
            <a:miter lim="800000"/>
            <a:headEnd/>
            <a:tailEnd/>
          </a:ln>
        </p:spPr>
      </p:pic>
      <p:sp>
        <p:nvSpPr>
          <p:cNvPr id="7" name="矩形 6"/>
          <p:cNvSpPr/>
          <p:nvPr/>
        </p:nvSpPr>
        <p:spPr>
          <a:xfrm>
            <a:off x="1918447" y="5490652"/>
            <a:ext cx="7982011" cy="492443"/>
          </a:xfrm>
          <a:prstGeom prst="rect">
            <a:avLst/>
          </a:prstGeom>
        </p:spPr>
        <p:txBody>
          <a:bodyPr wrap="square">
            <a:spAutoFit/>
          </a:bodyPr>
          <a:lstStyle/>
          <a:p>
            <a:pPr marL="391146" lvl="0" indent="-391146" defTabSz="1043056">
              <a:lnSpc>
                <a:spcPct val="130000"/>
              </a:lnSpc>
              <a:spcBef>
                <a:spcPct val="20000"/>
              </a:spcBef>
              <a:buFont typeface="Wingdings" panose="05000000000000000000" pitchFamily="2" charset="2"/>
              <a:buChar char="Ø"/>
              <a:defRPr/>
            </a:pPr>
            <a:r>
              <a:rPr lang="en-US" altLang="zh-CN" sz="2000" dirty="0">
                <a:latin typeface="微软雅黑" pitchFamily="34" charset="-122"/>
                <a:ea typeface="微软雅黑" pitchFamily="34" charset="-122"/>
              </a:rPr>
              <a:t>1936</a:t>
            </a:r>
            <a:r>
              <a:rPr lang="zh-CN" altLang="en-US" sz="2000" dirty="0">
                <a:latin typeface="微软雅黑" pitchFamily="34" charset="-122"/>
                <a:ea typeface="微软雅黑" pitchFamily="34" charset="-122"/>
              </a:rPr>
              <a:t>年，中国的</a:t>
            </a:r>
            <a:r>
              <a:rPr lang="zh-CN" altLang="zh-CN" dirty="0">
                <a:latin typeface="微软雅黑" pitchFamily="34" charset="-122"/>
                <a:ea typeface="微软雅黑" pitchFamily="34" charset="-122"/>
              </a:rPr>
              <a:t>金融相关比率</a:t>
            </a:r>
            <a:r>
              <a:rPr lang="zh-CN" altLang="en-US" dirty="0">
                <a:latin typeface="微软雅黑" pitchFamily="34" charset="-122"/>
                <a:ea typeface="微软雅黑" pitchFamily="34" charset="-122"/>
              </a:rPr>
              <a:t>为</a:t>
            </a:r>
            <a:r>
              <a:rPr lang="en-US" altLang="zh-CN" dirty="0">
                <a:latin typeface="微软雅黑" pitchFamily="34" charset="-122"/>
                <a:ea typeface="微软雅黑" pitchFamily="34" charset="-122"/>
              </a:rPr>
              <a:t>0.11</a:t>
            </a:r>
            <a:r>
              <a:rPr lang="zh-CN" altLang="en-US" dirty="0">
                <a:latin typeface="微软雅黑" pitchFamily="34" charset="-122"/>
                <a:ea typeface="微软雅黑" pitchFamily="34" charset="-122"/>
              </a:rPr>
              <a:t>；不包括农业为</a:t>
            </a:r>
            <a:r>
              <a:rPr lang="en-US" altLang="zh-CN" dirty="0">
                <a:latin typeface="微软雅黑" pitchFamily="34" charset="-122"/>
                <a:ea typeface="微软雅黑" pitchFamily="34" charset="-122"/>
              </a:rPr>
              <a:t>0.4</a:t>
            </a:r>
            <a:r>
              <a:rPr lang="zh-CN" altLang="en-US" dirty="0">
                <a:latin typeface="微软雅黑" pitchFamily="34" charset="-122"/>
                <a:ea typeface="微软雅黑" pitchFamily="34" charset="-122"/>
              </a:rPr>
              <a:t>。</a:t>
            </a:r>
            <a:endParaRPr lang="en-US" altLang="zh-CN" dirty="0">
              <a:latin typeface="微软雅黑" pitchFamily="34" charset="-122"/>
              <a:ea typeface="微软雅黑" pitchFamily="34" charset="-122"/>
            </a:endParaRPr>
          </a:p>
        </p:txBody>
      </p:sp>
    </p:spTree>
    <p:extLst>
      <p:ext uri="{BB962C8B-B14F-4D97-AF65-F5344CB8AC3E}">
        <p14:creationId xmlns:p14="http://schemas.microsoft.com/office/powerpoint/2010/main" val="2237218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8387" y="883903"/>
            <a:ext cx="10058400" cy="742279"/>
          </a:xfrm>
        </p:spPr>
        <p:txBody>
          <a:bodyPr>
            <a:normAutofit/>
          </a:bodyPr>
          <a:lstStyle/>
          <a:p>
            <a:r>
              <a:rPr lang="zh-CN" altLang="zh-CN" sz="3600" dirty="0" smtClean="0">
                <a:solidFill>
                  <a:srgbClr val="7030A0"/>
                </a:solidFill>
              </a:rPr>
              <a:t>（</a:t>
            </a:r>
            <a:r>
              <a:rPr lang="zh-CN" altLang="zh-CN" sz="3600" dirty="0">
                <a:solidFill>
                  <a:srgbClr val="7030A0"/>
                </a:solidFill>
              </a:rPr>
              <a:t>二）中西方金融发展水平的“趋同”</a:t>
            </a:r>
          </a:p>
        </p:txBody>
      </p:sp>
      <p:sp>
        <p:nvSpPr>
          <p:cNvPr id="3" name="内容占位符 2"/>
          <p:cNvSpPr>
            <a:spLocks noGrp="1"/>
          </p:cNvSpPr>
          <p:nvPr>
            <p:ph idx="1"/>
          </p:nvPr>
        </p:nvSpPr>
        <p:spPr>
          <a:xfrm>
            <a:off x="977153" y="1845733"/>
            <a:ext cx="10178527" cy="4286125"/>
          </a:xfrm>
        </p:spPr>
        <p:txBody>
          <a:bodyPr>
            <a:normAutofit lnSpcReduction="10000"/>
          </a:bodyPr>
          <a:lstStyle/>
          <a:p>
            <a:pPr marL="391146" indent="-391146" defTabSz="1043056">
              <a:lnSpc>
                <a:spcPct val="130000"/>
              </a:lnSpc>
              <a:spcBef>
                <a:spcPct val="20000"/>
              </a:spcBef>
              <a:buFont typeface="Wingdings" panose="05000000000000000000" pitchFamily="2" charset="2"/>
              <a:buChar char="Ø"/>
            </a:pPr>
            <a:r>
              <a:rPr lang="zh-CN" altLang="zh-CN" sz="2600" b="0" dirty="0" smtClean="0">
                <a:solidFill>
                  <a:schemeClr val="tx1"/>
                </a:solidFill>
                <a:latin typeface="微软雅黑" pitchFamily="34" charset="-122"/>
                <a:ea typeface="微软雅黑" pitchFamily="34" charset="-122"/>
              </a:rPr>
              <a:t>改革开放</a:t>
            </a:r>
            <a:r>
              <a:rPr lang="zh-CN" altLang="zh-CN" sz="2600" b="0" dirty="0">
                <a:solidFill>
                  <a:schemeClr val="tx1"/>
                </a:solidFill>
                <a:latin typeface="微软雅黑" pitchFamily="34" charset="-122"/>
                <a:ea typeface="微软雅黑" pitchFamily="34" charset="-122"/>
              </a:rPr>
              <a:t>以来</a:t>
            </a:r>
            <a:r>
              <a:rPr lang="zh-CN" altLang="zh-CN" sz="2600" b="0" dirty="0" smtClean="0">
                <a:solidFill>
                  <a:schemeClr val="tx1"/>
                </a:solidFill>
                <a:latin typeface="微软雅黑" pitchFamily="34" charset="-122"/>
                <a:ea typeface="微软雅黑" pitchFamily="34" charset="-122"/>
              </a:rPr>
              <a:t>，在</a:t>
            </a:r>
            <a:r>
              <a:rPr lang="zh-CN" altLang="zh-CN" sz="2600" b="0" dirty="0">
                <a:solidFill>
                  <a:schemeClr val="tx1"/>
                </a:solidFill>
                <a:latin typeface="微软雅黑" pitchFamily="34" charset="-122"/>
                <a:ea typeface="微软雅黑" pitchFamily="34" charset="-122"/>
              </a:rPr>
              <a:t>中国经济加速发展的过程中，同样伴随着现代金融体系的形成和金融市场的加速发展</a:t>
            </a:r>
            <a:r>
              <a:rPr lang="zh-CN" altLang="zh-CN" sz="2600" b="0" dirty="0" smtClean="0">
                <a:solidFill>
                  <a:schemeClr val="tx1"/>
                </a:solidFill>
                <a:latin typeface="微软雅黑" pitchFamily="34" charset="-122"/>
                <a:ea typeface="微软雅黑" pitchFamily="34" charset="-122"/>
              </a:rPr>
              <a:t>。</a:t>
            </a:r>
            <a:endParaRPr lang="en-US" altLang="zh-CN" sz="2600" b="0" dirty="0" smtClean="0">
              <a:solidFill>
                <a:schemeClr val="tx1"/>
              </a:solidFill>
              <a:latin typeface="微软雅黑" pitchFamily="34" charset="-122"/>
              <a:ea typeface="微软雅黑" pitchFamily="34" charset="-122"/>
            </a:endParaRPr>
          </a:p>
          <a:p>
            <a:pPr marL="391146" indent="-391146" defTabSz="1043056">
              <a:lnSpc>
                <a:spcPct val="130000"/>
              </a:lnSpc>
              <a:spcBef>
                <a:spcPct val="20000"/>
              </a:spcBef>
              <a:buFont typeface="Wingdings" panose="05000000000000000000" pitchFamily="2" charset="2"/>
              <a:buChar char="Ø"/>
            </a:pPr>
            <a:r>
              <a:rPr lang="zh-CN" altLang="zh-CN" sz="2600" b="0" dirty="0" smtClean="0">
                <a:solidFill>
                  <a:schemeClr val="tx1"/>
                </a:solidFill>
                <a:latin typeface="微软雅黑" pitchFamily="34" charset="-122"/>
                <a:ea typeface="微软雅黑" pitchFamily="34" charset="-122"/>
              </a:rPr>
              <a:t>在</a:t>
            </a:r>
            <a:r>
              <a:rPr lang="zh-CN" altLang="zh-CN" sz="2600" b="0" dirty="0">
                <a:solidFill>
                  <a:schemeClr val="tx1"/>
                </a:solidFill>
                <a:latin typeface="微软雅黑" pitchFamily="34" charset="-122"/>
                <a:ea typeface="微软雅黑" pitchFamily="34" charset="-122"/>
              </a:rPr>
              <a:t>近代时期，中国的金融体系曾经进行过一定的积累，</a:t>
            </a:r>
            <a:r>
              <a:rPr lang="en-US" altLang="zh-CN" sz="2600" b="0" dirty="0">
                <a:solidFill>
                  <a:schemeClr val="tx1"/>
                </a:solidFill>
                <a:latin typeface="微软雅黑" pitchFamily="34" charset="-122"/>
                <a:ea typeface="微软雅黑" pitchFamily="34" charset="-122"/>
              </a:rPr>
              <a:t>1936</a:t>
            </a:r>
            <a:r>
              <a:rPr lang="zh-CN" altLang="zh-CN" sz="2600" b="0" dirty="0">
                <a:solidFill>
                  <a:schemeClr val="tx1"/>
                </a:solidFill>
                <a:latin typeface="微软雅黑" pitchFamily="34" charset="-122"/>
                <a:ea typeface="微软雅黑" pitchFamily="34" charset="-122"/>
              </a:rPr>
              <a:t>年的金融相关比率达到了</a:t>
            </a:r>
            <a:r>
              <a:rPr lang="en-US" altLang="zh-CN" sz="2600" b="0" dirty="0">
                <a:solidFill>
                  <a:schemeClr val="tx1"/>
                </a:solidFill>
                <a:latin typeface="微软雅黑" pitchFamily="34" charset="-122"/>
                <a:ea typeface="微软雅黑" pitchFamily="34" charset="-122"/>
              </a:rPr>
              <a:t>0.11</a:t>
            </a:r>
            <a:r>
              <a:rPr lang="zh-CN" altLang="zh-CN" sz="2600" b="0" dirty="0">
                <a:solidFill>
                  <a:schemeClr val="tx1"/>
                </a:solidFill>
                <a:latin typeface="微软雅黑" pitchFamily="34" charset="-122"/>
                <a:ea typeface="微软雅黑" pitchFamily="34" charset="-122"/>
              </a:rPr>
              <a:t>的水平，但此后十余年间的战争破坏，计划经济时期对金融的抑制，到改革开放前夕中国的金融发展水平降低到了一个新的历史低点</a:t>
            </a:r>
            <a:r>
              <a:rPr lang="zh-CN" altLang="zh-CN" sz="2600" b="0" dirty="0" smtClean="0">
                <a:solidFill>
                  <a:schemeClr val="tx1"/>
                </a:solidFill>
                <a:latin typeface="微软雅黑" pitchFamily="34" charset="-122"/>
                <a:ea typeface="微软雅黑" pitchFamily="34" charset="-122"/>
              </a:rPr>
              <a:t>。</a:t>
            </a:r>
            <a:endParaRPr lang="en-US" altLang="zh-CN" sz="2600" b="0" dirty="0" smtClean="0">
              <a:solidFill>
                <a:schemeClr val="tx1"/>
              </a:solidFill>
              <a:latin typeface="微软雅黑" pitchFamily="34" charset="-122"/>
              <a:ea typeface="微软雅黑" pitchFamily="34" charset="-122"/>
            </a:endParaRPr>
          </a:p>
          <a:p>
            <a:pPr marL="391146" indent="-391146" defTabSz="1043056">
              <a:lnSpc>
                <a:spcPct val="130000"/>
              </a:lnSpc>
              <a:spcBef>
                <a:spcPct val="20000"/>
              </a:spcBef>
              <a:buFont typeface="Wingdings" panose="05000000000000000000" pitchFamily="2" charset="2"/>
              <a:buChar char="Ø"/>
            </a:pPr>
            <a:r>
              <a:rPr lang="zh-CN" altLang="zh-CN" sz="2600" b="0" dirty="0" smtClean="0">
                <a:solidFill>
                  <a:schemeClr val="tx1"/>
                </a:solidFill>
                <a:latin typeface="微软雅黑" pitchFamily="34" charset="-122"/>
                <a:ea typeface="微软雅黑" pitchFamily="34" charset="-122"/>
              </a:rPr>
              <a:t>近</a:t>
            </a:r>
            <a:r>
              <a:rPr lang="en-US" altLang="zh-CN" sz="2600" b="0" dirty="0">
                <a:solidFill>
                  <a:schemeClr val="tx1"/>
                </a:solidFill>
                <a:latin typeface="微软雅黑" pitchFamily="34" charset="-122"/>
                <a:ea typeface="微软雅黑" pitchFamily="34" charset="-122"/>
              </a:rPr>
              <a:t>40</a:t>
            </a:r>
            <a:r>
              <a:rPr lang="zh-CN" altLang="zh-CN" sz="2600" b="0" dirty="0">
                <a:solidFill>
                  <a:schemeClr val="tx1"/>
                </a:solidFill>
                <a:latin typeface="微软雅黑" pitchFamily="34" charset="-122"/>
                <a:ea typeface="微软雅黑" pitchFamily="34" charset="-122"/>
              </a:rPr>
              <a:t>年来，中国的金融体系和金融市场重新得到发展，不仅推进了经济现代化与市场化的深入，而且也是经济增长的主要基础之一。</a:t>
            </a:r>
            <a:endParaRPr lang="zh-CN" altLang="en-US" sz="2600" b="0" dirty="0">
              <a:solidFill>
                <a:schemeClr val="tx1"/>
              </a:solidFill>
              <a:latin typeface="微软雅黑" pitchFamily="34" charset="-122"/>
              <a:ea typeface="微软雅黑" pitchFamily="34" charset="-122"/>
            </a:endParaRPr>
          </a:p>
        </p:txBody>
      </p:sp>
      <p:sp>
        <p:nvSpPr>
          <p:cNvPr id="4" name="日期占位符 3"/>
          <p:cNvSpPr>
            <a:spLocks noGrp="1"/>
          </p:cNvSpPr>
          <p:nvPr>
            <p:ph type="dt" sz="half" idx="10"/>
          </p:nvPr>
        </p:nvSpPr>
        <p:spPr/>
        <p:txBody>
          <a:bodyPr/>
          <a:lstStyle/>
          <a:p>
            <a:fld id="{A491403F-6791-45F5-A826-CFBA45D8BAD4}" type="datetime1">
              <a:rPr lang="zh-CN" altLang="en-US" smtClean="0"/>
              <a:pPr/>
              <a:t>2021/2/20</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4</a:t>
            </a:fld>
            <a:endParaRPr lang="en-US" dirty="0"/>
          </a:p>
        </p:txBody>
      </p:sp>
    </p:spTree>
    <p:extLst>
      <p:ext uri="{BB962C8B-B14F-4D97-AF65-F5344CB8AC3E}">
        <p14:creationId xmlns:p14="http://schemas.microsoft.com/office/powerpoint/2010/main" val="970606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35D8556-1250-45DA-996C-159C39C4F194}" type="datetime1">
              <a:rPr lang="zh-CN" altLang="en-US" smtClean="0"/>
              <a:pPr/>
              <a:t>2021/2/20</a:t>
            </a:fld>
            <a:endParaRPr lang="en-US" dirty="0"/>
          </a:p>
        </p:txBody>
      </p:sp>
      <p:sp>
        <p:nvSpPr>
          <p:cNvPr id="3" name="页脚占位符 2"/>
          <p:cNvSpPr>
            <a:spLocks noGrp="1"/>
          </p:cNvSpPr>
          <p:nvPr>
            <p:ph type="ftr" sz="quarter" idx="11"/>
          </p:nvPr>
        </p:nvSpPr>
        <p:spPr/>
        <p:txBody>
          <a:bodyPr/>
          <a:lstStyle/>
          <a:p>
            <a:r>
              <a:rPr lang="zh-CN" altLang="en-US" smtClean="0"/>
              <a:t>课程思政</a:t>
            </a:r>
            <a:endParaRPr lang="en-US" dirty="0"/>
          </a:p>
        </p:txBody>
      </p:sp>
      <p:sp>
        <p:nvSpPr>
          <p:cNvPr id="4" name="灯片编号占位符 3"/>
          <p:cNvSpPr>
            <a:spLocks noGrp="1"/>
          </p:cNvSpPr>
          <p:nvPr>
            <p:ph type="sldNum" sz="quarter" idx="12"/>
          </p:nvPr>
        </p:nvSpPr>
        <p:spPr/>
        <p:txBody>
          <a:bodyPr/>
          <a:lstStyle/>
          <a:p>
            <a:fld id="{4FAB73BC-B049-4115-A692-8D63A059BFB8}" type="slidenum">
              <a:rPr lang="en-US" smtClean="0"/>
              <a:pPr/>
              <a:t>5</a:t>
            </a:fld>
            <a:endParaRPr lang="en-US" dirty="0"/>
          </a:p>
        </p:txBody>
      </p:sp>
      <p:pic>
        <p:nvPicPr>
          <p:cNvPr id="5" name="Picture 2"/>
          <p:cNvPicPr>
            <a:picLocks noChangeAspect="1" noChangeArrowheads="1"/>
          </p:cNvPicPr>
          <p:nvPr/>
        </p:nvPicPr>
        <p:blipFill>
          <a:blip r:embed="rId2" cstate="print"/>
          <a:srcRect/>
          <a:stretch>
            <a:fillRect/>
          </a:stretch>
        </p:blipFill>
        <p:spPr bwMode="auto">
          <a:xfrm>
            <a:off x="515892" y="0"/>
            <a:ext cx="10513168" cy="6192688"/>
          </a:xfrm>
          <a:prstGeom prst="rect">
            <a:avLst/>
          </a:prstGeom>
          <a:noFill/>
          <a:ln w="9525">
            <a:noFill/>
            <a:miter lim="800000"/>
            <a:headEnd/>
            <a:tailEnd/>
          </a:ln>
        </p:spPr>
      </p:pic>
    </p:spTree>
    <p:extLst>
      <p:ext uri="{BB962C8B-B14F-4D97-AF65-F5344CB8AC3E}">
        <p14:creationId xmlns:p14="http://schemas.microsoft.com/office/powerpoint/2010/main" val="2399136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35D8556-1250-45DA-996C-159C39C4F194}" type="datetime1">
              <a:rPr lang="zh-CN" altLang="en-US" smtClean="0"/>
              <a:pPr/>
              <a:t>2021/2/20</a:t>
            </a:fld>
            <a:endParaRPr lang="en-US" dirty="0"/>
          </a:p>
        </p:txBody>
      </p:sp>
      <p:sp>
        <p:nvSpPr>
          <p:cNvPr id="3" name="页脚占位符 2"/>
          <p:cNvSpPr>
            <a:spLocks noGrp="1"/>
          </p:cNvSpPr>
          <p:nvPr>
            <p:ph type="ftr" sz="quarter" idx="11"/>
          </p:nvPr>
        </p:nvSpPr>
        <p:spPr/>
        <p:txBody>
          <a:bodyPr/>
          <a:lstStyle/>
          <a:p>
            <a:r>
              <a:rPr lang="zh-CN" altLang="en-US" smtClean="0"/>
              <a:t>课程思政</a:t>
            </a:r>
            <a:endParaRPr lang="en-US" dirty="0"/>
          </a:p>
        </p:txBody>
      </p:sp>
      <p:sp>
        <p:nvSpPr>
          <p:cNvPr id="4" name="灯片编号占位符 3"/>
          <p:cNvSpPr>
            <a:spLocks noGrp="1"/>
          </p:cNvSpPr>
          <p:nvPr>
            <p:ph type="sldNum" sz="quarter" idx="12"/>
          </p:nvPr>
        </p:nvSpPr>
        <p:spPr/>
        <p:txBody>
          <a:bodyPr/>
          <a:lstStyle/>
          <a:p>
            <a:fld id="{4FAB73BC-B049-4115-A692-8D63A059BFB8}" type="slidenum">
              <a:rPr lang="en-US" smtClean="0"/>
              <a:pPr/>
              <a:t>6</a:t>
            </a:fld>
            <a:endParaRPr lang="en-US" dirty="0"/>
          </a:p>
        </p:txBody>
      </p:sp>
      <p:pic>
        <p:nvPicPr>
          <p:cNvPr id="5" name="Picture 2"/>
          <p:cNvPicPr>
            <a:picLocks noChangeAspect="1" noChangeArrowheads="1"/>
          </p:cNvPicPr>
          <p:nvPr/>
        </p:nvPicPr>
        <p:blipFill>
          <a:blip r:embed="rId2" cstate="print"/>
          <a:srcRect/>
          <a:stretch>
            <a:fillRect/>
          </a:stretch>
        </p:blipFill>
        <p:spPr bwMode="auto">
          <a:xfrm>
            <a:off x="1414686" y="1197546"/>
            <a:ext cx="10081120" cy="4392488"/>
          </a:xfrm>
          <a:prstGeom prst="rect">
            <a:avLst/>
          </a:prstGeom>
          <a:noFill/>
          <a:ln w="9525">
            <a:noFill/>
            <a:miter lim="800000"/>
            <a:headEnd/>
            <a:tailEnd/>
          </a:ln>
        </p:spPr>
      </p:pic>
    </p:spTree>
    <p:extLst>
      <p:ext uri="{BB962C8B-B14F-4D97-AF65-F5344CB8AC3E}">
        <p14:creationId xmlns:p14="http://schemas.microsoft.com/office/powerpoint/2010/main" val="2382078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42683" y="1631576"/>
            <a:ext cx="10676964" cy="4724400"/>
          </a:xfrm>
        </p:spPr>
        <p:txBody>
          <a:bodyPr>
            <a:noAutofit/>
          </a:bodyPr>
          <a:lstStyle/>
          <a:p>
            <a:pPr marL="391146" indent="-391146" defTabSz="1043056">
              <a:lnSpc>
                <a:spcPct val="140000"/>
              </a:lnSpc>
              <a:spcBef>
                <a:spcPct val="20000"/>
              </a:spcBef>
              <a:buFont typeface="Wingdings" panose="05000000000000000000" pitchFamily="2" charset="2"/>
              <a:buChar char="Ø"/>
            </a:pPr>
            <a:r>
              <a:rPr lang="en-US" altLang="zh-CN" sz="2400" b="0" dirty="0" smtClean="0">
                <a:solidFill>
                  <a:schemeClr val="tx1"/>
                </a:solidFill>
                <a:latin typeface="微软雅黑" pitchFamily="34" charset="-122"/>
                <a:ea typeface="微软雅黑" pitchFamily="34" charset="-122"/>
              </a:rPr>
              <a:t>1985</a:t>
            </a:r>
            <a:r>
              <a:rPr lang="zh-CN" altLang="zh-CN" sz="2400" b="0" dirty="0">
                <a:solidFill>
                  <a:schemeClr val="tx1"/>
                </a:solidFill>
                <a:latin typeface="微软雅黑" pitchFamily="34" charset="-122"/>
                <a:ea typeface="微软雅黑" pitchFamily="34" charset="-122"/>
              </a:rPr>
              <a:t>年时，我国的金融深度为</a:t>
            </a:r>
            <a:r>
              <a:rPr lang="en-US" altLang="zh-CN" sz="2400" b="0" dirty="0">
                <a:solidFill>
                  <a:schemeClr val="tx1"/>
                </a:solidFill>
                <a:latin typeface="微软雅黑" pitchFamily="34" charset="-122"/>
                <a:ea typeface="微软雅黑" pitchFamily="34" charset="-122"/>
              </a:rPr>
              <a:t>0.58</a:t>
            </a:r>
            <a:r>
              <a:rPr lang="zh-CN" altLang="zh-CN" sz="2400" b="0" dirty="0">
                <a:solidFill>
                  <a:schemeClr val="tx1"/>
                </a:solidFill>
                <a:latin typeface="微软雅黑" pitchFamily="34" charset="-122"/>
                <a:ea typeface="微软雅黑" pitchFamily="34" charset="-122"/>
              </a:rPr>
              <a:t>，大约相对于当时世界主要国家的平均水平。之后的二十多年间则经历了快速提高，</a:t>
            </a:r>
            <a:r>
              <a:rPr lang="en-US" altLang="zh-CN" sz="2400" b="0" dirty="0">
                <a:solidFill>
                  <a:schemeClr val="tx1"/>
                </a:solidFill>
                <a:latin typeface="微软雅黑" pitchFamily="34" charset="-122"/>
                <a:ea typeface="微软雅黑" pitchFamily="34" charset="-122"/>
              </a:rPr>
              <a:t>2003</a:t>
            </a:r>
            <a:r>
              <a:rPr lang="zh-CN" altLang="zh-CN" sz="2400" b="0" dirty="0">
                <a:solidFill>
                  <a:schemeClr val="tx1"/>
                </a:solidFill>
                <a:latin typeface="微软雅黑" pitchFamily="34" charset="-122"/>
                <a:ea typeface="微软雅黑" pitchFamily="34" charset="-122"/>
              </a:rPr>
              <a:t>年达到</a:t>
            </a:r>
            <a:r>
              <a:rPr lang="en-US" altLang="zh-CN" sz="2400" b="0" dirty="0">
                <a:solidFill>
                  <a:schemeClr val="tx1"/>
                </a:solidFill>
                <a:latin typeface="微软雅黑" pitchFamily="34" charset="-122"/>
                <a:ea typeface="微软雅黑" pitchFamily="34" charset="-122"/>
              </a:rPr>
              <a:t>1.63</a:t>
            </a:r>
            <a:r>
              <a:rPr lang="zh-CN" altLang="zh-CN" sz="2400" b="0" dirty="0">
                <a:solidFill>
                  <a:schemeClr val="tx1"/>
                </a:solidFill>
                <a:latin typeface="微软雅黑" pitchFamily="34" charset="-122"/>
                <a:ea typeface="微软雅黑" pitchFamily="34" charset="-122"/>
              </a:rPr>
              <a:t>，</a:t>
            </a:r>
            <a:r>
              <a:rPr lang="en-US" altLang="zh-CN" sz="2400" b="0" dirty="0">
                <a:solidFill>
                  <a:schemeClr val="tx1"/>
                </a:solidFill>
                <a:latin typeface="微软雅黑" pitchFamily="34" charset="-122"/>
                <a:ea typeface="微软雅黑" pitchFamily="34" charset="-122"/>
              </a:rPr>
              <a:t>2009</a:t>
            </a:r>
            <a:r>
              <a:rPr lang="zh-CN" altLang="zh-CN" sz="2400" b="0" dirty="0">
                <a:solidFill>
                  <a:schemeClr val="tx1"/>
                </a:solidFill>
                <a:latin typeface="微软雅黑" pitchFamily="34" charset="-122"/>
                <a:ea typeface="微软雅黑" pitchFamily="34" charset="-122"/>
              </a:rPr>
              <a:t>年进一步上升至</a:t>
            </a:r>
            <a:r>
              <a:rPr lang="en-US" altLang="zh-CN" sz="2400" b="0" dirty="0">
                <a:solidFill>
                  <a:schemeClr val="tx1"/>
                </a:solidFill>
                <a:latin typeface="微软雅黑" pitchFamily="34" charset="-122"/>
                <a:ea typeface="微软雅黑" pitchFamily="34" charset="-122"/>
              </a:rPr>
              <a:t>1.78</a:t>
            </a:r>
            <a:r>
              <a:rPr lang="zh-CN" altLang="zh-CN" sz="2400" b="0" dirty="0">
                <a:solidFill>
                  <a:schemeClr val="tx1"/>
                </a:solidFill>
                <a:latin typeface="微软雅黑" pitchFamily="34" charset="-122"/>
                <a:ea typeface="微软雅黑" pitchFamily="34" charset="-122"/>
              </a:rPr>
              <a:t>，金融总规模也始终保持在</a:t>
            </a:r>
            <a:r>
              <a:rPr lang="en-US" altLang="zh-CN" sz="2400" b="0" dirty="0">
                <a:solidFill>
                  <a:schemeClr val="tx1"/>
                </a:solidFill>
                <a:latin typeface="微软雅黑" pitchFamily="34" charset="-122"/>
                <a:ea typeface="微软雅黑" pitchFamily="34" charset="-122"/>
              </a:rPr>
              <a:t>2-3</a:t>
            </a:r>
            <a:r>
              <a:rPr lang="zh-CN" altLang="zh-CN" sz="2400" b="0" dirty="0">
                <a:solidFill>
                  <a:schemeClr val="tx1"/>
                </a:solidFill>
                <a:latin typeface="微软雅黑" pitchFamily="34" charset="-122"/>
                <a:ea typeface="微软雅黑" pitchFamily="34" charset="-122"/>
              </a:rPr>
              <a:t>之间</a:t>
            </a:r>
            <a:r>
              <a:rPr lang="zh-CN" altLang="zh-CN" sz="2400" b="0" dirty="0" smtClean="0">
                <a:solidFill>
                  <a:schemeClr val="tx1"/>
                </a:solidFill>
                <a:latin typeface="微软雅黑" pitchFamily="34" charset="-122"/>
                <a:ea typeface="微软雅黑" pitchFamily="34" charset="-122"/>
              </a:rPr>
              <a:t>。这些</a:t>
            </a:r>
            <a:r>
              <a:rPr lang="zh-CN" altLang="zh-CN" sz="2400" b="0" dirty="0">
                <a:solidFill>
                  <a:schemeClr val="tx1"/>
                </a:solidFill>
                <a:latin typeface="微软雅黑" pitchFamily="34" charset="-122"/>
                <a:ea typeface="微软雅黑" pitchFamily="34" charset="-122"/>
              </a:rPr>
              <a:t>数据不仅超过了主要资本主义国家的平均值，而且也已经超过了亚洲四小龙的平均值，大体上与日本和香港相当</a:t>
            </a:r>
            <a:r>
              <a:rPr lang="zh-CN" altLang="zh-CN" sz="2400" b="0" dirty="0" smtClean="0">
                <a:solidFill>
                  <a:schemeClr val="tx1"/>
                </a:solidFill>
                <a:latin typeface="微软雅黑" pitchFamily="34" charset="-122"/>
                <a:ea typeface="微软雅黑" pitchFamily="34" charset="-122"/>
              </a:rPr>
              <a:t>。</a:t>
            </a:r>
            <a:endParaRPr lang="en-US" altLang="zh-CN" sz="2400" b="0" dirty="0" smtClean="0">
              <a:solidFill>
                <a:schemeClr val="tx1"/>
              </a:solidFill>
              <a:latin typeface="微软雅黑" pitchFamily="34" charset="-122"/>
              <a:ea typeface="微软雅黑" pitchFamily="34" charset="-122"/>
            </a:endParaRPr>
          </a:p>
          <a:p>
            <a:pPr marL="391146" indent="-391146" defTabSz="1043056">
              <a:lnSpc>
                <a:spcPct val="140000"/>
              </a:lnSpc>
              <a:spcBef>
                <a:spcPct val="20000"/>
              </a:spcBef>
              <a:buFont typeface="Wingdings" panose="05000000000000000000" pitchFamily="2" charset="2"/>
              <a:buChar char="Ø"/>
            </a:pPr>
            <a:r>
              <a:rPr lang="zh-CN" altLang="zh-CN" sz="2400" b="0" dirty="0" smtClean="0">
                <a:solidFill>
                  <a:schemeClr val="tx1"/>
                </a:solidFill>
                <a:latin typeface="微软雅黑" pitchFamily="34" charset="-122"/>
                <a:ea typeface="微软雅黑" pitchFamily="34" charset="-122"/>
              </a:rPr>
              <a:t>表</a:t>
            </a:r>
            <a:r>
              <a:rPr lang="en-US" altLang="zh-CN" sz="2400" b="0" dirty="0">
                <a:solidFill>
                  <a:schemeClr val="tx1"/>
                </a:solidFill>
                <a:latin typeface="微软雅黑" pitchFamily="34" charset="-122"/>
                <a:ea typeface="微软雅黑" pitchFamily="34" charset="-122"/>
              </a:rPr>
              <a:t>3</a:t>
            </a:r>
            <a:r>
              <a:rPr lang="zh-CN" altLang="zh-CN" sz="2400" b="0" dirty="0">
                <a:solidFill>
                  <a:schemeClr val="tx1"/>
                </a:solidFill>
                <a:latin typeface="微软雅黑" pitchFamily="34" charset="-122"/>
                <a:ea typeface="微软雅黑" pitchFamily="34" charset="-122"/>
              </a:rPr>
              <a:t>中第</a:t>
            </a:r>
            <a:r>
              <a:rPr lang="en-US" altLang="zh-CN" sz="2400" b="0" dirty="0">
                <a:solidFill>
                  <a:schemeClr val="tx1"/>
                </a:solidFill>
                <a:latin typeface="微软雅黑" pitchFamily="34" charset="-122"/>
                <a:ea typeface="微软雅黑" pitchFamily="34" charset="-122"/>
              </a:rPr>
              <a:t>2</a:t>
            </a:r>
            <a:r>
              <a:rPr lang="zh-CN" altLang="zh-CN" sz="2400" b="0" dirty="0">
                <a:solidFill>
                  <a:schemeClr val="tx1"/>
                </a:solidFill>
                <a:latin typeface="微软雅黑" pitchFamily="34" charset="-122"/>
                <a:ea typeface="微软雅黑" pitchFamily="34" charset="-122"/>
              </a:rPr>
              <a:t>至</a:t>
            </a:r>
            <a:r>
              <a:rPr lang="en-US" altLang="zh-CN" sz="2400" b="0" dirty="0">
                <a:solidFill>
                  <a:schemeClr val="tx1"/>
                </a:solidFill>
                <a:latin typeface="微软雅黑" pitchFamily="34" charset="-122"/>
                <a:ea typeface="微软雅黑" pitchFamily="34" charset="-122"/>
              </a:rPr>
              <a:t>4</a:t>
            </a:r>
            <a:r>
              <a:rPr lang="zh-CN" altLang="zh-CN" sz="2400" b="0" dirty="0">
                <a:solidFill>
                  <a:schemeClr val="tx1"/>
                </a:solidFill>
                <a:latin typeface="微软雅黑" pitchFamily="34" charset="-122"/>
                <a:ea typeface="微软雅黑" pitchFamily="34" charset="-122"/>
              </a:rPr>
              <a:t>项反映了金融机构特别是银行业的快速发展，</a:t>
            </a:r>
            <a:r>
              <a:rPr lang="en-US" altLang="zh-CN" sz="2400" b="0" dirty="0">
                <a:solidFill>
                  <a:schemeClr val="tx1"/>
                </a:solidFill>
                <a:latin typeface="微软雅黑" pitchFamily="34" charset="-122"/>
                <a:ea typeface="微软雅黑" pitchFamily="34" charset="-122"/>
              </a:rPr>
              <a:t>5</a:t>
            </a:r>
            <a:r>
              <a:rPr lang="zh-CN" altLang="zh-CN" sz="2400" b="0" dirty="0">
                <a:solidFill>
                  <a:schemeClr val="tx1"/>
                </a:solidFill>
                <a:latin typeface="微软雅黑" pitchFamily="34" charset="-122"/>
                <a:ea typeface="微软雅黑" pitchFamily="34" charset="-122"/>
              </a:rPr>
              <a:t>、</a:t>
            </a:r>
            <a:r>
              <a:rPr lang="en-US" altLang="zh-CN" sz="2400" b="0" dirty="0">
                <a:solidFill>
                  <a:schemeClr val="tx1"/>
                </a:solidFill>
                <a:latin typeface="微软雅黑" pitchFamily="34" charset="-122"/>
                <a:ea typeface="微软雅黑" pitchFamily="34" charset="-122"/>
              </a:rPr>
              <a:t>6</a:t>
            </a:r>
            <a:r>
              <a:rPr lang="zh-CN" altLang="zh-CN" sz="2400" b="0" dirty="0">
                <a:solidFill>
                  <a:schemeClr val="tx1"/>
                </a:solidFill>
                <a:latin typeface="微软雅黑" pitchFamily="34" charset="-122"/>
                <a:ea typeface="微软雅黑" pitchFamily="34" charset="-122"/>
              </a:rPr>
              <a:t>、</a:t>
            </a:r>
            <a:r>
              <a:rPr lang="en-US" altLang="zh-CN" sz="2400" b="0" dirty="0">
                <a:solidFill>
                  <a:schemeClr val="tx1"/>
                </a:solidFill>
                <a:latin typeface="微软雅黑" pitchFamily="34" charset="-122"/>
                <a:ea typeface="微软雅黑" pitchFamily="34" charset="-122"/>
              </a:rPr>
              <a:t>7</a:t>
            </a:r>
            <a:r>
              <a:rPr lang="zh-CN" altLang="zh-CN" sz="2400" b="0" dirty="0">
                <a:solidFill>
                  <a:schemeClr val="tx1"/>
                </a:solidFill>
                <a:latin typeface="微软雅黑" pitchFamily="34" charset="-122"/>
                <a:ea typeface="微软雅黑" pitchFamily="34" charset="-122"/>
              </a:rPr>
              <a:t>三项指标则反映了金融市场的发展。从</a:t>
            </a:r>
            <a:r>
              <a:rPr lang="en-US" altLang="zh-CN" sz="2400" b="0" dirty="0">
                <a:solidFill>
                  <a:schemeClr val="tx1"/>
                </a:solidFill>
                <a:latin typeface="微软雅黑" pitchFamily="34" charset="-122"/>
                <a:ea typeface="微软雅黑" pitchFamily="34" charset="-122"/>
              </a:rPr>
              <a:t>1994</a:t>
            </a:r>
            <a:r>
              <a:rPr lang="zh-CN" altLang="zh-CN" sz="2400" b="0" dirty="0">
                <a:solidFill>
                  <a:schemeClr val="tx1"/>
                </a:solidFill>
                <a:latin typeface="微软雅黑" pitchFamily="34" charset="-122"/>
                <a:ea typeface="微软雅黑" pitchFamily="34" charset="-122"/>
              </a:rPr>
              <a:t>年到</a:t>
            </a:r>
            <a:r>
              <a:rPr lang="en-US" altLang="zh-CN" sz="2400" b="0" dirty="0">
                <a:solidFill>
                  <a:schemeClr val="tx1"/>
                </a:solidFill>
                <a:latin typeface="微软雅黑" pitchFamily="34" charset="-122"/>
                <a:ea typeface="微软雅黑" pitchFamily="34" charset="-122"/>
              </a:rPr>
              <a:t>2007</a:t>
            </a:r>
            <a:r>
              <a:rPr lang="zh-CN" altLang="zh-CN" sz="2400" b="0" dirty="0">
                <a:solidFill>
                  <a:schemeClr val="tx1"/>
                </a:solidFill>
                <a:latin typeface="微软雅黑" pitchFamily="34" charset="-122"/>
                <a:ea typeface="微软雅黑" pitchFamily="34" charset="-122"/>
              </a:rPr>
              <a:t>年，金融机构的存贷款额、股票市价总值与</a:t>
            </a:r>
            <a:r>
              <a:rPr lang="en-US" altLang="zh-CN" sz="2400" b="0" dirty="0">
                <a:solidFill>
                  <a:schemeClr val="tx1"/>
                </a:solidFill>
                <a:latin typeface="微软雅黑" pitchFamily="34" charset="-122"/>
                <a:ea typeface="微软雅黑" pitchFamily="34" charset="-122"/>
              </a:rPr>
              <a:t>GDP</a:t>
            </a:r>
            <a:r>
              <a:rPr lang="zh-CN" altLang="zh-CN" sz="2400" b="0" dirty="0">
                <a:solidFill>
                  <a:schemeClr val="tx1"/>
                </a:solidFill>
                <a:latin typeface="微软雅黑" pitchFamily="34" charset="-122"/>
                <a:ea typeface="微软雅黑" pitchFamily="34" charset="-122"/>
              </a:rPr>
              <a:t>的比值分别提高了</a:t>
            </a:r>
            <a:r>
              <a:rPr lang="en-US" altLang="zh-CN" sz="2400" b="0" dirty="0">
                <a:solidFill>
                  <a:schemeClr val="tx1"/>
                </a:solidFill>
                <a:latin typeface="微软雅黑" pitchFamily="34" charset="-122"/>
                <a:ea typeface="微软雅黑" pitchFamily="34" charset="-122"/>
              </a:rPr>
              <a:t>56%</a:t>
            </a:r>
            <a:r>
              <a:rPr lang="zh-CN" altLang="zh-CN" sz="2400" b="0" dirty="0">
                <a:solidFill>
                  <a:schemeClr val="tx1"/>
                </a:solidFill>
                <a:latin typeface="微软雅黑" pitchFamily="34" charset="-122"/>
                <a:ea typeface="微软雅黑" pitchFamily="34" charset="-122"/>
              </a:rPr>
              <a:t>和</a:t>
            </a:r>
            <a:r>
              <a:rPr lang="en-US" altLang="zh-CN" sz="2400" b="0" dirty="0">
                <a:solidFill>
                  <a:schemeClr val="tx1"/>
                </a:solidFill>
                <a:latin typeface="微软雅黑" pitchFamily="34" charset="-122"/>
                <a:ea typeface="微软雅黑" pitchFamily="34" charset="-122"/>
              </a:rPr>
              <a:t>71%</a:t>
            </a:r>
            <a:r>
              <a:rPr lang="zh-CN" altLang="zh-CN" sz="2400" b="0" dirty="0">
                <a:solidFill>
                  <a:schemeClr val="tx1"/>
                </a:solidFill>
                <a:latin typeface="微软雅黑" pitchFamily="34" charset="-122"/>
                <a:ea typeface="微软雅黑" pitchFamily="34" charset="-122"/>
              </a:rPr>
              <a:t>，同期股票流通市值、股票筹资额与</a:t>
            </a:r>
            <a:r>
              <a:rPr lang="en-US" altLang="zh-CN" sz="2400" b="0" dirty="0">
                <a:solidFill>
                  <a:schemeClr val="tx1"/>
                </a:solidFill>
                <a:latin typeface="微软雅黑" pitchFamily="34" charset="-122"/>
                <a:ea typeface="微软雅黑" pitchFamily="34" charset="-122"/>
              </a:rPr>
              <a:t>GDP</a:t>
            </a:r>
            <a:r>
              <a:rPr lang="zh-CN" altLang="zh-CN" sz="2400" b="0" dirty="0">
                <a:solidFill>
                  <a:schemeClr val="tx1"/>
                </a:solidFill>
                <a:latin typeface="微软雅黑" pitchFamily="34" charset="-122"/>
                <a:ea typeface="微软雅黑" pitchFamily="34" charset="-122"/>
              </a:rPr>
              <a:t>的比值则增长了</a:t>
            </a:r>
            <a:r>
              <a:rPr lang="en-US" altLang="zh-CN" sz="2400" b="0" dirty="0">
                <a:solidFill>
                  <a:schemeClr val="tx1"/>
                </a:solidFill>
                <a:latin typeface="微软雅黑" pitchFamily="34" charset="-122"/>
                <a:ea typeface="微软雅黑" pitchFamily="34" charset="-122"/>
              </a:rPr>
              <a:t>17.7</a:t>
            </a:r>
            <a:r>
              <a:rPr lang="zh-CN" altLang="zh-CN" sz="2400" b="0" dirty="0">
                <a:solidFill>
                  <a:schemeClr val="tx1"/>
                </a:solidFill>
                <a:latin typeface="微软雅黑" pitchFamily="34" charset="-122"/>
                <a:ea typeface="微软雅黑" pitchFamily="34" charset="-122"/>
              </a:rPr>
              <a:t>倍和</a:t>
            </a:r>
            <a:r>
              <a:rPr lang="en-US" altLang="zh-CN" sz="2400" b="0" dirty="0">
                <a:solidFill>
                  <a:schemeClr val="tx1"/>
                </a:solidFill>
                <a:latin typeface="微软雅黑" pitchFamily="34" charset="-122"/>
                <a:ea typeface="微软雅黑" pitchFamily="34" charset="-122"/>
              </a:rPr>
              <a:t>4</a:t>
            </a:r>
            <a:r>
              <a:rPr lang="zh-CN" altLang="zh-CN" sz="2400" b="0" dirty="0">
                <a:solidFill>
                  <a:schemeClr val="tx1"/>
                </a:solidFill>
                <a:latin typeface="微软雅黑" pitchFamily="34" charset="-122"/>
                <a:ea typeface="微软雅黑" pitchFamily="34" charset="-122"/>
              </a:rPr>
              <a:t>倍。</a:t>
            </a:r>
          </a:p>
          <a:p>
            <a:pPr marL="391146" indent="-391146" defTabSz="1043056">
              <a:lnSpc>
                <a:spcPct val="140000"/>
              </a:lnSpc>
              <a:spcBef>
                <a:spcPct val="20000"/>
              </a:spcBef>
              <a:buFont typeface="Wingdings" panose="05000000000000000000" pitchFamily="2" charset="2"/>
              <a:buChar char="Ø"/>
            </a:pPr>
            <a:endParaRPr lang="en-US" altLang="zh-CN" sz="2400" b="0" dirty="0">
              <a:solidFill>
                <a:schemeClr val="tx1"/>
              </a:solidFill>
              <a:latin typeface="微软雅黑" pitchFamily="34" charset="-122"/>
              <a:ea typeface="微软雅黑" pitchFamily="34" charset="-122"/>
            </a:endParaRPr>
          </a:p>
        </p:txBody>
      </p:sp>
      <p:sp>
        <p:nvSpPr>
          <p:cNvPr id="4" name="日期占位符 3"/>
          <p:cNvSpPr>
            <a:spLocks noGrp="1"/>
          </p:cNvSpPr>
          <p:nvPr>
            <p:ph type="dt" sz="half" idx="10"/>
          </p:nvPr>
        </p:nvSpPr>
        <p:spPr/>
        <p:txBody>
          <a:bodyPr/>
          <a:lstStyle/>
          <a:p>
            <a:fld id="{A491403F-6791-45F5-A826-CFBA45D8BAD4}" type="datetime1">
              <a:rPr lang="zh-CN" altLang="en-US" smtClean="0"/>
              <a:pPr/>
              <a:t>2021/2/20</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7</a:t>
            </a:fld>
            <a:endParaRPr lang="en-US" dirty="0"/>
          </a:p>
        </p:txBody>
      </p:sp>
    </p:spTree>
    <p:extLst>
      <p:ext uri="{BB962C8B-B14F-4D97-AF65-F5344CB8AC3E}">
        <p14:creationId xmlns:p14="http://schemas.microsoft.com/office/powerpoint/2010/main" val="2414612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97280" y="286603"/>
            <a:ext cx="10058400" cy="1318079"/>
          </a:xfrm>
        </p:spPr>
        <p:txBody>
          <a:bodyPr>
            <a:normAutofit/>
          </a:bodyPr>
          <a:lstStyle/>
          <a:p>
            <a:r>
              <a:rPr lang="zh-CN" altLang="zh-CN" sz="3600" dirty="0">
                <a:solidFill>
                  <a:srgbClr val="7030A0"/>
                </a:solidFill>
              </a:rPr>
              <a:t>（三）中西方金融发展的不同路径</a:t>
            </a:r>
          </a:p>
        </p:txBody>
      </p:sp>
      <p:sp>
        <p:nvSpPr>
          <p:cNvPr id="3" name="内容占位符 2"/>
          <p:cNvSpPr>
            <a:spLocks noGrp="1"/>
          </p:cNvSpPr>
          <p:nvPr>
            <p:ph idx="1"/>
          </p:nvPr>
        </p:nvSpPr>
        <p:spPr>
          <a:xfrm>
            <a:off x="726141" y="1685365"/>
            <a:ext cx="10569387" cy="4491317"/>
          </a:xfrm>
        </p:spPr>
        <p:txBody>
          <a:bodyPr>
            <a:noAutofit/>
          </a:bodyPr>
          <a:lstStyle/>
          <a:p>
            <a:pPr marL="391146" indent="-391146" defTabSz="1043056">
              <a:lnSpc>
                <a:spcPct val="130000"/>
              </a:lnSpc>
              <a:spcBef>
                <a:spcPts val="0"/>
              </a:spcBef>
              <a:buFont typeface="Wingdings" panose="05000000000000000000" pitchFamily="2" charset="2"/>
              <a:buChar char="Ø"/>
            </a:pPr>
            <a:r>
              <a:rPr lang="zh-CN" altLang="zh-CN" sz="2400" b="0" dirty="0" smtClean="0">
                <a:solidFill>
                  <a:schemeClr val="tx1"/>
                </a:solidFill>
                <a:latin typeface="微软雅黑" pitchFamily="34" charset="-122"/>
                <a:ea typeface="微软雅黑" pitchFamily="34" charset="-122"/>
              </a:rPr>
              <a:t>英国</a:t>
            </a:r>
            <a:r>
              <a:rPr lang="zh-CN" altLang="zh-CN" sz="2400" b="0" dirty="0">
                <a:solidFill>
                  <a:schemeClr val="tx1"/>
                </a:solidFill>
                <a:latin typeface="微软雅黑" pitchFamily="34" charset="-122"/>
                <a:ea typeface="微软雅黑" pitchFamily="34" charset="-122"/>
              </a:rPr>
              <a:t>和法国在工业革命前就已经进行了长期的金融孕育，特别是英国的金融革命直接为工业革命奠定了基础。美国和西欧各国主要是借鉴英国模式而推进工业化，其现代金融的发展或者与工业化同步或者略早于工业化而启动，并随着工业化进程而构建起了现代金融体系</a:t>
            </a:r>
            <a:r>
              <a:rPr lang="zh-CN" altLang="zh-CN" sz="2400" b="0" dirty="0" smtClean="0">
                <a:solidFill>
                  <a:schemeClr val="tx1"/>
                </a:solidFill>
                <a:latin typeface="微软雅黑" pitchFamily="34" charset="-122"/>
                <a:ea typeface="微软雅黑" pitchFamily="34" charset="-122"/>
              </a:rPr>
              <a:t>。</a:t>
            </a:r>
            <a:endParaRPr lang="en-US" altLang="zh-CN" sz="2400" b="0" dirty="0" smtClean="0">
              <a:solidFill>
                <a:schemeClr val="tx1"/>
              </a:solidFill>
              <a:latin typeface="微软雅黑" pitchFamily="34" charset="-122"/>
              <a:ea typeface="微软雅黑" pitchFamily="34" charset="-122"/>
            </a:endParaRPr>
          </a:p>
          <a:p>
            <a:pPr marL="391146" indent="-391146" defTabSz="1043056">
              <a:lnSpc>
                <a:spcPct val="130000"/>
              </a:lnSpc>
              <a:spcBef>
                <a:spcPts val="0"/>
              </a:spcBef>
              <a:buFont typeface="Wingdings" panose="05000000000000000000" pitchFamily="2" charset="2"/>
              <a:buChar char="Ø"/>
            </a:pPr>
            <a:r>
              <a:rPr lang="zh-CN" altLang="en-US" sz="2400" b="0" dirty="0" smtClean="0">
                <a:solidFill>
                  <a:schemeClr val="tx1"/>
                </a:solidFill>
                <a:latin typeface="微软雅黑" pitchFamily="34" charset="-122"/>
                <a:ea typeface="微软雅黑" pitchFamily="34" charset="-122"/>
              </a:rPr>
              <a:t>就中国和</a:t>
            </a:r>
            <a:r>
              <a:rPr lang="zh-CN" altLang="zh-CN" sz="2400" b="0" dirty="0" smtClean="0">
                <a:solidFill>
                  <a:schemeClr val="tx1"/>
                </a:solidFill>
                <a:latin typeface="微软雅黑" pitchFamily="34" charset="-122"/>
                <a:ea typeface="微软雅黑" pitchFamily="34" charset="-122"/>
              </a:rPr>
              <a:t>新兴</a:t>
            </a:r>
            <a:r>
              <a:rPr lang="zh-CN" altLang="zh-CN" sz="2400" b="0" dirty="0">
                <a:solidFill>
                  <a:schemeClr val="tx1"/>
                </a:solidFill>
                <a:latin typeface="微软雅黑" pitchFamily="34" charset="-122"/>
                <a:ea typeface="微软雅黑" pitchFamily="34" charset="-122"/>
              </a:rPr>
              <a:t>市场经济国家而言，其实际经济部门大多都优先于金融中介而启动和发展，从而也被称为金融发展的</a:t>
            </a:r>
            <a:r>
              <a:rPr lang="zh-CN" altLang="zh-CN" sz="2400" dirty="0">
                <a:solidFill>
                  <a:schemeClr val="tx1"/>
                </a:solidFill>
                <a:latin typeface="微软雅黑" pitchFamily="34" charset="-122"/>
                <a:ea typeface="微软雅黑" pitchFamily="34" charset="-122"/>
              </a:rPr>
              <a:t>“需求导向”</a:t>
            </a:r>
            <a:r>
              <a:rPr lang="zh-CN" altLang="zh-CN" sz="2400" b="0" dirty="0">
                <a:solidFill>
                  <a:schemeClr val="tx1"/>
                </a:solidFill>
                <a:latin typeface="微软雅黑" pitchFamily="34" charset="-122"/>
                <a:ea typeface="微软雅黑" pitchFamily="34" charset="-122"/>
              </a:rPr>
              <a:t>。</a:t>
            </a:r>
            <a:endParaRPr lang="en-US" altLang="zh-CN" sz="2400" b="0" dirty="0">
              <a:solidFill>
                <a:schemeClr val="tx1"/>
              </a:solidFill>
              <a:latin typeface="微软雅黑" pitchFamily="34" charset="-122"/>
              <a:ea typeface="微软雅黑" pitchFamily="34" charset="-122"/>
            </a:endParaRPr>
          </a:p>
          <a:p>
            <a:pPr marL="391146" indent="-391146" defTabSz="1043056">
              <a:lnSpc>
                <a:spcPct val="130000"/>
              </a:lnSpc>
              <a:spcBef>
                <a:spcPts val="0"/>
              </a:spcBef>
              <a:buFont typeface="Wingdings" panose="05000000000000000000" pitchFamily="2" charset="2"/>
              <a:buChar char="Ø"/>
            </a:pPr>
            <a:r>
              <a:rPr lang="zh-CN" altLang="zh-CN" sz="2400" b="0" dirty="0" smtClean="0">
                <a:solidFill>
                  <a:schemeClr val="tx1"/>
                </a:solidFill>
                <a:latin typeface="微软雅黑" pitchFamily="34" charset="-122"/>
                <a:ea typeface="微软雅黑" pitchFamily="34" charset="-122"/>
              </a:rPr>
              <a:t>改革开放</a:t>
            </a:r>
            <a:r>
              <a:rPr lang="zh-CN" altLang="zh-CN" sz="2400" b="0" dirty="0">
                <a:solidFill>
                  <a:schemeClr val="tx1"/>
                </a:solidFill>
                <a:latin typeface="微软雅黑" pitchFamily="34" charset="-122"/>
                <a:ea typeface="微软雅黑" pitchFamily="34" charset="-122"/>
              </a:rPr>
              <a:t>以来，伴随着经济的高速增长，中国的金融深度、金融系统总规模与实体经济的比率不仅很好地满足了经济增长的需求，而且已经逐渐与主要发达资本国家、新兴市场国家趋同。</a:t>
            </a:r>
          </a:p>
          <a:p>
            <a:pPr marL="391146" indent="-391146" defTabSz="1043056">
              <a:lnSpc>
                <a:spcPct val="140000"/>
              </a:lnSpc>
              <a:spcBef>
                <a:spcPct val="20000"/>
              </a:spcBef>
              <a:buFont typeface="Wingdings" panose="05000000000000000000" pitchFamily="2" charset="2"/>
              <a:buChar char="Ø"/>
            </a:pPr>
            <a:endParaRPr lang="zh-CN" altLang="zh-CN" sz="2400" b="0" dirty="0">
              <a:solidFill>
                <a:schemeClr val="tx1"/>
              </a:solidFill>
              <a:latin typeface="微软雅黑" pitchFamily="34" charset="-122"/>
              <a:ea typeface="微软雅黑" pitchFamily="34" charset="-122"/>
            </a:endParaRPr>
          </a:p>
        </p:txBody>
      </p:sp>
      <p:sp>
        <p:nvSpPr>
          <p:cNvPr id="4" name="日期占位符 3"/>
          <p:cNvSpPr>
            <a:spLocks noGrp="1"/>
          </p:cNvSpPr>
          <p:nvPr>
            <p:ph type="dt" sz="half" idx="10"/>
          </p:nvPr>
        </p:nvSpPr>
        <p:spPr/>
        <p:txBody>
          <a:bodyPr/>
          <a:lstStyle/>
          <a:p>
            <a:fld id="{A491403F-6791-45F5-A826-CFBA45D8BAD4}" type="datetime1">
              <a:rPr lang="zh-CN" altLang="en-US" smtClean="0"/>
              <a:pPr/>
              <a:t>2021/2/20</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8</a:t>
            </a:fld>
            <a:endParaRPr lang="en-US" dirty="0"/>
          </a:p>
        </p:txBody>
      </p:sp>
    </p:spTree>
    <p:extLst>
      <p:ext uri="{BB962C8B-B14F-4D97-AF65-F5344CB8AC3E}">
        <p14:creationId xmlns:p14="http://schemas.microsoft.com/office/powerpoint/2010/main" val="3499082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92306" y="519954"/>
            <a:ext cx="10336306" cy="1219200"/>
          </a:xfrm>
        </p:spPr>
        <p:txBody>
          <a:bodyPr>
            <a:normAutofit/>
          </a:bodyPr>
          <a:lstStyle/>
          <a:p>
            <a:r>
              <a:rPr lang="zh-CN" altLang="zh-CN" sz="3600" dirty="0" smtClean="0">
                <a:solidFill>
                  <a:srgbClr val="7030A0"/>
                </a:solidFill>
              </a:rPr>
              <a:t>问题</a:t>
            </a:r>
            <a:r>
              <a:rPr lang="en-US" altLang="zh-CN" sz="3600" dirty="0" smtClean="0">
                <a:solidFill>
                  <a:srgbClr val="7030A0"/>
                </a:solidFill>
              </a:rPr>
              <a:t>1</a:t>
            </a:r>
            <a:r>
              <a:rPr lang="zh-CN" altLang="zh-CN" sz="3600" dirty="0" smtClean="0">
                <a:solidFill>
                  <a:srgbClr val="7030A0"/>
                </a:solidFill>
              </a:rPr>
              <a:t>：</a:t>
            </a:r>
            <a:r>
              <a:rPr lang="zh-CN" altLang="zh-CN" sz="3600" dirty="0">
                <a:solidFill>
                  <a:srgbClr val="7030A0"/>
                </a:solidFill>
              </a:rPr>
              <a:t>中西方金融发展路径及特点有哪些不同</a:t>
            </a:r>
            <a:r>
              <a:rPr lang="zh-CN" altLang="zh-CN" sz="3600" dirty="0" smtClean="0">
                <a:solidFill>
                  <a:srgbClr val="7030A0"/>
                </a:solidFill>
              </a:rPr>
              <a:t>？</a:t>
            </a:r>
            <a:endParaRPr lang="zh-CN" altLang="en-US" sz="3600" dirty="0">
              <a:solidFill>
                <a:srgbClr val="7030A0"/>
              </a:solidFill>
            </a:endParaRPr>
          </a:p>
        </p:txBody>
      </p:sp>
      <p:sp>
        <p:nvSpPr>
          <p:cNvPr id="3" name="内容占位符 2"/>
          <p:cNvSpPr>
            <a:spLocks noGrp="1"/>
          </p:cNvSpPr>
          <p:nvPr>
            <p:ph idx="1"/>
          </p:nvPr>
        </p:nvSpPr>
        <p:spPr>
          <a:xfrm>
            <a:off x="887505" y="1739154"/>
            <a:ext cx="10712823" cy="4814046"/>
          </a:xfrm>
        </p:spPr>
        <p:txBody>
          <a:bodyPr>
            <a:noAutofit/>
          </a:bodyPr>
          <a:lstStyle/>
          <a:p>
            <a:pPr marL="391146" lvl="2" indent="-391146" defTabSz="1043056">
              <a:lnSpc>
                <a:spcPct val="140000"/>
              </a:lnSpc>
              <a:spcBef>
                <a:spcPct val="20000"/>
              </a:spcBef>
              <a:spcAft>
                <a:spcPts val="200"/>
              </a:spcAft>
              <a:buSzPct val="100000"/>
              <a:buFont typeface="Wingdings" panose="05000000000000000000" pitchFamily="2" charset="2"/>
              <a:buChar char="Ø"/>
            </a:pPr>
            <a:r>
              <a:rPr lang="zh-CN" altLang="zh-CN" b="1" dirty="0" smtClean="0">
                <a:solidFill>
                  <a:schemeClr val="tx1"/>
                </a:solidFill>
                <a:latin typeface="微软雅黑" pitchFamily="34" charset="-122"/>
                <a:ea typeface="微软雅黑" pitchFamily="34" charset="-122"/>
              </a:rPr>
              <a:t>在</a:t>
            </a:r>
            <a:r>
              <a:rPr lang="zh-CN" altLang="zh-CN" b="1" dirty="0">
                <a:solidFill>
                  <a:schemeClr val="tx1"/>
                </a:solidFill>
                <a:latin typeface="微软雅黑" pitchFamily="34" charset="-122"/>
                <a:ea typeface="微软雅黑" pitchFamily="34" charset="-122"/>
              </a:rPr>
              <a:t>金融发展路径方面：</a:t>
            </a:r>
            <a:r>
              <a:rPr lang="zh-CN" altLang="en-US" dirty="0">
                <a:solidFill>
                  <a:schemeClr val="tx1"/>
                </a:solidFill>
                <a:latin typeface="微软雅黑" pitchFamily="34" charset="-122"/>
                <a:ea typeface="微软雅黑" pitchFamily="34" charset="-122"/>
              </a:rPr>
              <a:t>西方国家</a:t>
            </a:r>
            <a:r>
              <a:rPr lang="zh-CN" altLang="zh-CN" dirty="0">
                <a:solidFill>
                  <a:schemeClr val="tx1"/>
                </a:solidFill>
                <a:latin typeface="微软雅黑" pitchFamily="34" charset="-122"/>
                <a:ea typeface="微软雅黑" pitchFamily="34" charset="-122"/>
              </a:rPr>
              <a:t>金融的发展路径大体上表现为</a:t>
            </a:r>
            <a:r>
              <a:rPr lang="zh-CN" altLang="zh-CN" b="1" dirty="0">
                <a:solidFill>
                  <a:schemeClr val="tx1"/>
                </a:solidFill>
                <a:latin typeface="微软雅黑" pitchFamily="34" charset="-122"/>
                <a:ea typeface="微软雅黑" pitchFamily="34" charset="-122"/>
              </a:rPr>
              <a:t>“供给先行”</a:t>
            </a:r>
            <a:r>
              <a:rPr lang="zh-CN" altLang="zh-CN" dirty="0">
                <a:solidFill>
                  <a:schemeClr val="tx1"/>
                </a:solidFill>
                <a:latin typeface="微软雅黑" pitchFamily="34" charset="-122"/>
                <a:ea typeface="微软雅黑" pitchFamily="34" charset="-122"/>
              </a:rPr>
              <a:t>（早期的金融发展主要是为战争进行融资）。中国和大多数新兴市场经济国家大都遵循的是金融发展的</a:t>
            </a:r>
            <a:r>
              <a:rPr lang="zh-CN" altLang="zh-CN" b="1" dirty="0">
                <a:solidFill>
                  <a:schemeClr val="tx1"/>
                </a:solidFill>
                <a:latin typeface="微软雅黑" pitchFamily="34" charset="-122"/>
                <a:ea typeface="微软雅黑" pitchFamily="34" charset="-122"/>
              </a:rPr>
              <a:t>“需求导向”</a:t>
            </a:r>
            <a:r>
              <a:rPr lang="zh-CN" altLang="zh-CN" dirty="0">
                <a:solidFill>
                  <a:schemeClr val="tx1"/>
                </a:solidFill>
                <a:latin typeface="微软雅黑" pitchFamily="34" charset="-122"/>
                <a:ea typeface="微软雅黑" pitchFamily="34" charset="-122"/>
              </a:rPr>
              <a:t>，即实际经济部门大多都优先于金融中介启动和发展。</a:t>
            </a:r>
            <a:endParaRPr lang="en-US" altLang="zh-CN" dirty="0">
              <a:solidFill>
                <a:schemeClr val="tx1"/>
              </a:solidFill>
              <a:latin typeface="微软雅黑" pitchFamily="34" charset="-122"/>
              <a:ea typeface="微软雅黑" pitchFamily="34" charset="-122"/>
            </a:endParaRPr>
          </a:p>
          <a:p>
            <a:pPr marL="391146" lvl="2" indent="-391146" defTabSz="1043056">
              <a:lnSpc>
                <a:spcPct val="140000"/>
              </a:lnSpc>
              <a:spcBef>
                <a:spcPct val="20000"/>
              </a:spcBef>
              <a:spcAft>
                <a:spcPts val="200"/>
              </a:spcAft>
              <a:buSzPct val="100000"/>
              <a:buFont typeface="Wingdings" panose="05000000000000000000" pitchFamily="2" charset="2"/>
              <a:buChar char="Ø"/>
            </a:pPr>
            <a:r>
              <a:rPr lang="zh-CN" altLang="zh-CN" b="1" dirty="0">
                <a:solidFill>
                  <a:schemeClr val="tx1"/>
                </a:solidFill>
                <a:latin typeface="微软雅黑" pitchFamily="34" charset="-122"/>
                <a:ea typeface="微软雅黑" pitchFamily="34" charset="-122"/>
              </a:rPr>
              <a:t>在金融发展特点方面：</a:t>
            </a:r>
            <a:r>
              <a:rPr lang="zh-CN" altLang="zh-CN" dirty="0">
                <a:solidFill>
                  <a:schemeClr val="tx1"/>
                </a:solidFill>
                <a:latin typeface="微软雅黑" pitchFamily="34" charset="-122"/>
                <a:ea typeface="微软雅黑" pitchFamily="34" charset="-122"/>
              </a:rPr>
              <a:t>虽然我国的金融发展的整体水平已经与西方发达国家趋同，但在从结构上来看，我国的金融扩张和深化主要为银行业所主导；是典型的以银行为主导的金融体系结构；而西方国家的金融结构则更依赖于金融市场，是以市场为主导的金融体系结构。</a:t>
            </a:r>
            <a:endParaRPr lang="en-US" altLang="zh-CN" dirty="0">
              <a:solidFill>
                <a:schemeClr val="tx1"/>
              </a:solidFill>
              <a:latin typeface="微软雅黑" pitchFamily="34" charset="-122"/>
              <a:ea typeface="微软雅黑" pitchFamily="34" charset="-122"/>
            </a:endParaRPr>
          </a:p>
          <a:p>
            <a:pPr marL="391146" lvl="2" indent="-391146" defTabSz="1043056">
              <a:lnSpc>
                <a:spcPct val="120000"/>
              </a:lnSpc>
              <a:spcBef>
                <a:spcPct val="20000"/>
              </a:spcBef>
              <a:spcAft>
                <a:spcPts val="200"/>
              </a:spcAft>
              <a:buSzPct val="100000"/>
              <a:buFont typeface="Wingdings" panose="05000000000000000000" pitchFamily="2" charset="2"/>
              <a:buChar char="Ø"/>
            </a:pPr>
            <a:endParaRPr lang="en-US" altLang="zh-CN" dirty="0">
              <a:solidFill>
                <a:schemeClr val="tx1"/>
              </a:solidFill>
              <a:latin typeface="微软雅黑" pitchFamily="34" charset="-122"/>
              <a:ea typeface="微软雅黑" pitchFamily="34" charset="-122"/>
            </a:endParaRPr>
          </a:p>
        </p:txBody>
      </p:sp>
      <p:sp>
        <p:nvSpPr>
          <p:cNvPr id="4" name="日期占位符 3"/>
          <p:cNvSpPr>
            <a:spLocks noGrp="1"/>
          </p:cNvSpPr>
          <p:nvPr>
            <p:ph type="dt" sz="half" idx="10"/>
          </p:nvPr>
        </p:nvSpPr>
        <p:spPr/>
        <p:txBody>
          <a:bodyPr/>
          <a:lstStyle/>
          <a:p>
            <a:fld id="{A491403F-6791-45F5-A826-CFBA45D8BAD4}" type="datetime1">
              <a:rPr lang="zh-CN" altLang="en-US" smtClean="0"/>
              <a:pPr/>
              <a:t>2021/2/20</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9</a:t>
            </a:fld>
            <a:endParaRPr lang="en-US" dirty="0"/>
          </a:p>
        </p:txBody>
      </p:sp>
    </p:spTree>
    <p:extLst>
      <p:ext uri="{BB962C8B-B14F-4D97-AF65-F5344CB8AC3E}">
        <p14:creationId xmlns:p14="http://schemas.microsoft.com/office/powerpoint/2010/main" val="3814406613"/>
      </p:ext>
    </p:extLst>
  </p:cSld>
  <p:clrMapOvr>
    <a:masterClrMapping/>
  </p:clrMapOvr>
</p:sld>
</file>

<file path=ppt/theme/theme1.xml><?xml version="1.0" encoding="utf-8"?>
<a:theme xmlns:a="http://schemas.openxmlformats.org/drawingml/2006/main" name="怀旧">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DengXian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DengXian"/>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回顾</Template>
  <TotalTime>6369</TotalTime>
  <Words>973</Words>
  <Application>Microsoft Office PowerPoint</Application>
  <PresentationFormat>宽屏</PresentationFormat>
  <Paragraphs>61</Paragraphs>
  <Slides>10</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10</vt:i4>
      </vt:variant>
    </vt:vector>
  </HeadingPairs>
  <TitlesOfParts>
    <vt:vector size="20" baseType="lpstr">
      <vt:lpstr>DengXian</vt:lpstr>
      <vt:lpstr>楷体_GB2312</vt:lpstr>
      <vt:lpstr>宋体</vt:lpstr>
      <vt:lpstr>微软雅黑</vt:lpstr>
      <vt:lpstr>Arial</vt:lpstr>
      <vt:lpstr>Calibri</vt:lpstr>
      <vt:lpstr>Calibri Light</vt:lpstr>
      <vt:lpstr>Times New Roman</vt:lpstr>
      <vt:lpstr>Wingdings</vt:lpstr>
      <vt:lpstr>怀旧</vt:lpstr>
      <vt:lpstr>案例四：中西方金融发展的不同路径</vt:lpstr>
      <vt:lpstr>（一）近代中西方金融发展水平的“分流”</vt:lpstr>
      <vt:lpstr>PowerPoint 演示文稿</vt:lpstr>
      <vt:lpstr>（二）中西方金融发展水平的“趋同”</vt:lpstr>
      <vt:lpstr>PowerPoint 演示文稿</vt:lpstr>
      <vt:lpstr>PowerPoint 演示文稿</vt:lpstr>
      <vt:lpstr>PowerPoint 演示文稿</vt:lpstr>
      <vt:lpstr>（三）中西方金融发展的不同路径</vt:lpstr>
      <vt:lpstr>问题1：中西方金融发展路径及特点有哪些不同？</vt:lpstr>
      <vt:lpstr>问题2：中国的金融发展路径是否制约了我们的经济增长？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博弈与社会</dc:title>
  <dc:creator>Microsoft Office 用户</dc:creator>
  <cp:lastModifiedBy>yhz</cp:lastModifiedBy>
  <cp:revision>110</cp:revision>
  <dcterms:created xsi:type="dcterms:W3CDTF">2017-05-16T21:50:45Z</dcterms:created>
  <dcterms:modified xsi:type="dcterms:W3CDTF">2021-02-20T07:10:52Z</dcterms:modified>
</cp:coreProperties>
</file>